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9" r:id="rId4"/>
    <p:sldId id="264" r:id="rId5"/>
    <p:sldId id="265" r:id="rId6"/>
    <p:sldId id="269" r:id="rId7"/>
    <p:sldId id="260" r:id="rId8"/>
    <p:sldId id="267" r:id="rId9"/>
    <p:sldId id="268" r:id="rId1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C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F09ADA-F265-4CBE-85F0-3204DB8127A4}" type="doc">
      <dgm:prSet loTypeId="urn:microsoft.com/office/officeart/2005/8/layout/cycle6" loCatId="relationship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cs-CZ"/>
        </a:p>
      </dgm:t>
    </dgm:pt>
    <dgm:pt modelId="{5907F65F-4D4D-4425-898D-3C71870C827F}">
      <dgm:prSet phldrT="[Text]" custT="1"/>
      <dgm:spPr/>
      <dgm:t>
        <a:bodyPr/>
        <a:lstStyle/>
        <a:p>
          <a:pPr lvl="0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dirty="0" smtClean="0"/>
            <a:t>Centrum zotavení</a:t>
          </a:r>
          <a:endParaRPr lang="cs-CZ" sz="1800" dirty="0"/>
        </a:p>
      </dgm:t>
    </dgm:pt>
    <dgm:pt modelId="{4E2F3079-A323-4388-BCFD-B686029E7E0F}" type="parTrans" cxnId="{9A58FB48-B8DD-4DAB-BF81-A324FA818DDF}">
      <dgm:prSet/>
      <dgm:spPr/>
      <dgm:t>
        <a:bodyPr/>
        <a:lstStyle/>
        <a:p>
          <a:endParaRPr lang="cs-CZ"/>
        </a:p>
      </dgm:t>
    </dgm:pt>
    <dgm:pt modelId="{149B8274-AB90-4D2C-B64C-5C15563EC8A4}" type="sibTrans" cxnId="{9A58FB48-B8DD-4DAB-BF81-A324FA818DDF}">
      <dgm:prSet/>
      <dgm:spPr/>
      <dgm:t>
        <a:bodyPr/>
        <a:lstStyle/>
        <a:p>
          <a:endParaRPr lang="cs-CZ" sz="1600"/>
        </a:p>
      </dgm:t>
    </dgm:pt>
    <dgm:pt modelId="{5C2CB7CE-655C-4F9F-9106-2415B1F87A8A}">
      <dgm:prSet phldrT="[Tex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1800" dirty="0" smtClean="0"/>
            <a:t>Chráněné bydlení skupinové </a:t>
          </a:r>
        </a:p>
        <a:p>
          <a:pPr lvl="0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dirty="0"/>
        </a:p>
      </dgm:t>
    </dgm:pt>
    <dgm:pt modelId="{519054B8-01FC-4251-ABA3-6943803E954B}" type="parTrans" cxnId="{3846FFD6-E15C-4E81-B494-D183118829F9}">
      <dgm:prSet/>
      <dgm:spPr/>
      <dgm:t>
        <a:bodyPr/>
        <a:lstStyle/>
        <a:p>
          <a:endParaRPr lang="cs-CZ"/>
        </a:p>
      </dgm:t>
    </dgm:pt>
    <dgm:pt modelId="{2876DECD-CBA0-4C67-914A-3504513EE26C}" type="sibTrans" cxnId="{3846FFD6-E15C-4E81-B494-D183118829F9}">
      <dgm:prSet/>
      <dgm:spPr/>
      <dgm:t>
        <a:bodyPr/>
        <a:lstStyle/>
        <a:p>
          <a:endParaRPr lang="cs-CZ" sz="1600"/>
        </a:p>
      </dgm:t>
    </dgm:pt>
    <dgm:pt modelId="{58C77741-7231-4AC3-A6C8-7796A9A2CF35}">
      <dgm:prSet phldrT="[Text]" custT="1"/>
      <dgm:spPr/>
      <dgm:t>
        <a:bodyPr/>
        <a:lstStyle/>
        <a:p>
          <a:r>
            <a:rPr lang="cs-CZ" sz="1800" dirty="0" smtClean="0"/>
            <a:t>Komunitní tým</a:t>
          </a:r>
          <a:endParaRPr lang="cs-CZ" sz="1800" dirty="0"/>
        </a:p>
      </dgm:t>
    </dgm:pt>
    <dgm:pt modelId="{0FE7FE9A-D8E7-4DA1-AA4D-C910B7D72A6B}" type="parTrans" cxnId="{D44E8272-BC15-4B4A-AB24-63BA8159D96A}">
      <dgm:prSet/>
      <dgm:spPr/>
      <dgm:t>
        <a:bodyPr/>
        <a:lstStyle/>
        <a:p>
          <a:endParaRPr lang="cs-CZ"/>
        </a:p>
      </dgm:t>
    </dgm:pt>
    <dgm:pt modelId="{76996D39-B48A-4150-BFB0-C6C981195984}" type="sibTrans" cxnId="{D44E8272-BC15-4B4A-AB24-63BA8159D96A}">
      <dgm:prSet/>
      <dgm:spPr/>
      <dgm:t>
        <a:bodyPr/>
        <a:lstStyle/>
        <a:p>
          <a:endParaRPr lang="cs-CZ" sz="1600"/>
        </a:p>
      </dgm:t>
    </dgm:pt>
    <dgm:pt modelId="{18BEA226-3EAD-4C6A-A84E-76105F320E36}">
      <dgm:prSet phldrT="[Text]" custT="1"/>
      <dgm:spPr/>
      <dgm:t>
        <a:bodyPr/>
        <a:lstStyle/>
        <a:p>
          <a:r>
            <a:rPr lang="cs-CZ" sz="1800" dirty="0" smtClean="0"/>
            <a:t>Terénní tým pro děti a mladistvé </a:t>
          </a:r>
          <a:endParaRPr lang="cs-CZ" sz="1800" dirty="0"/>
        </a:p>
      </dgm:t>
    </dgm:pt>
    <dgm:pt modelId="{403DCC49-313D-44BB-A149-429B910F3B1D}" type="parTrans" cxnId="{250644C0-0278-404C-8D7A-6ADBED0BD4FF}">
      <dgm:prSet/>
      <dgm:spPr/>
      <dgm:t>
        <a:bodyPr/>
        <a:lstStyle/>
        <a:p>
          <a:endParaRPr lang="cs-CZ"/>
        </a:p>
      </dgm:t>
    </dgm:pt>
    <dgm:pt modelId="{E5CEAFB3-20A6-42C7-A104-5BC1DDD445A2}" type="sibTrans" cxnId="{250644C0-0278-404C-8D7A-6ADBED0BD4FF}">
      <dgm:prSet/>
      <dgm:spPr/>
      <dgm:t>
        <a:bodyPr/>
        <a:lstStyle/>
        <a:p>
          <a:endParaRPr lang="cs-CZ" sz="1600"/>
        </a:p>
      </dgm:t>
    </dgm:pt>
    <dgm:pt modelId="{B41C569D-4371-4A95-9158-215EB6281168}">
      <dgm:prSet phldrT="[Tex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1800" dirty="0" smtClean="0"/>
            <a:t>Tým včasné podpory</a:t>
          </a:r>
        </a:p>
        <a:p>
          <a:endParaRPr lang="cs-CZ" sz="1600" dirty="0"/>
        </a:p>
      </dgm:t>
    </dgm:pt>
    <dgm:pt modelId="{A6D090E1-72A1-427B-9D7D-935A79DE82B8}" type="parTrans" cxnId="{1AE707A3-0D58-4209-87F8-24E6959921D0}">
      <dgm:prSet/>
      <dgm:spPr/>
      <dgm:t>
        <a:bodyPr/>
        <a:lstStyle/>
        <a:p>
          <a:endParaRPr lang="cs-CZ"/>
        </a:p>
      </dgm:t>
    </dgm:pt>
    <dgm:pt modelId="{45D9F0C8-7857-4917-9F8C-D9216F485147}" type="sibTrans" cxnId="{1AE707A3-0D58-4209-87F8-24E6959921D0}">
      <dgm:prSet/>
      <dgm:spPr/>
      <dgm:t>
        <a:bodyPr/>
        <a:lstStyle/>
        <a:p>
          <a:endParaRPr lang="cs-CZ" sz="1600"/>
        </a:p>
      </dgm:t>
    </dgm:pt>
    <dgm:pt modelId="{ACEF7DD1-6371-4A16-853C-4A1BEA8D47DB}">
      <dgm:prSet custT="1"/>
      <dgm:spPr/>
      <dgm:t>
        <a:bodyPr/>
        <a:lstStyle/>
        <a:p>
          <a:r>
            <a:rPr lang="cs-CZ" sz="1800" dirty="0" smtClean="0"/>
            <a:t>CDZ Brno/CDZ PN Brno/ Terénní tým</a:t>
          </a:r>
        </a:p>
        <a:p>
          <a:r>
            <a:rPr lang="cs-CZ" sz="1800" dirty="0" smtClean="0"/>
            <a:t> Brno jihovýchod</a:t>
          </a:r>
          <a:endParaRPr lang="cs-CZ" sz="1800" dirty="0"/>
        </a:p>
      </dgm:t>
    </dgm:pt>
    <dgm:pt modelId="{7F96006D-F85D-45CE-ADA4-B76FB09E6B29}" type="parTrans" cxnId="{8A1A6CA3-CA2F-4B40-A924-5BA283CE8426}">
      <dgm:prSet/>
      <dgm:spPr/>
      <dgm:t>
        <a:bodyPr/>
        <a:lstStyle/>
        <a:p>
          <a:endParaRPr lang="cs-CZ"/>
        </a:p>
      </dgm:t>
    </dgm:pt>
    <dgm:pt modelId="{6EB4556B-69E2-4AEB-B6AE-FD4E1248B969}" type="sibTrans" cxnId="{8A1A6CA3-CA2F-4B40-A924-5BA283CE8426}">
      <dgm:prSet/>
      <dgm:spPr/>
      <dgm:t>
        <a:bodyPr/>
        <a:lstStyle/>
        <a:p>
          <a:endParaRPr lang="cs-CZ" sz="1600"/>
        </a:p>
      </dgm:t>
    </dgm:pt>
    <dgm:pt modelId="{C5865D8B-772F-4E65-81C0-8F816137D467}">
      <dgm:prSet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1800" dirty="0" smtClean="0"/>
            <a:t>Chráněné bydlení komunitní</a:t>
          </a:r>
        </a:p>
        <a:p>
          <a:pPr lvl="0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800" dirty="0"/>
        </a:p>
      </dgm:t>
    </dgm:pt>
    <dgm:pt modelId="{45684D9A-275A-4118-9813-233F56BEB9AD}" type="parTrans" cxnId="{2659BF5C-3115-48FB-BF43-FA926239624B}">
      <dgm:prSet/>
      <dgm:spPr/>
      <dgm:t>
        <a:bodyPr/>
        <a:lstStyle/>
        <a:p>
          <a:endParaRPr lang="cs-CZ"/>
        </a:p>
      </dgm:t>
    </dgm:pt>
    <dgm:pt modelId="{9C31024A-201F-43DA-AA4F-F38C0F31D9F8}" type="sibTrans" cxnId="{2659BF5C-3115-48FB-BF43-FA926239624B}">
      <dgm:prSet/>
      <dgm:spPr/>
      <dgm:t>
        <a:bodyPr/>
        <a:lstStyle/>
        <a:p>
          <a:endParaRPr lang="cs-CZ" sz="1600"/>
        </a:p>
      </dgm:t>
    </dgm:pt>
    <dgm:pt modelId="{A2174583-817D-40A8-955A-EC001D1C4E8D}">
      <dgm:prSet custT="1"/>
      <dgm:spPr/>
      <dgm:t>
        <a:bodyPr/>
        <a:lstStyle/>
        <a:p>
          <a:r>
            <a:rPr lang="cs-CZ" sz="1800" dirty="0" smtClean="0"/>
            <a:t>Terénní tým Podpory bydlení </a:t>
          </a:r>
          <a:endParaRPr lang="cs-CZ" sz="1800" dirty="0"/>
        </a:p>
      </dgm:t>
    </dgm:pt>
    <dgm:pt modelId="{41DF591C-DCDC-4F96-A06F-DD61D1D3A5FD}" type="parTrans" cxnId="{9720A782-F977-4020-8C9A-7482CF65485B}">
      <dgm:prSet/>
      <dgm:spPr/>
      <dgm:t>
        <a:bodyPr/>
        <a:lstStyle/>
        <a:p>
          <a:endParaRPr lang="cs-CZ"/>
        </a:p>
      </dgm:t>
    </dgm:pt>
    <dgm:pt modelId="{CF95621D-FD5C-421D-A965-C6FF3848ED59}" type="sibTrans" cxnId="{9720A782-F977-4020-8C9A-7482CF65485B}">
      <dgm:prSet/>
      <dgm:spPr/>
      <dgm:t>
        <a:bodyPr/>
        <a:lstStyle/>
        <a:p>
          <a:endParaRPr lang="cs-CZ" sz="1600"/>
        </a:p>
      </dgm:t>
    </dgm:pt>
    <dgm:pt modelId="{8227BE78-74D4-4D91-96A2-99C9FDD40E03}" type="pres">
      <dgm:prSet presAssocID="{82F09ADA-F265-4CBE-85F0-3204DB8127A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766C935-0BAB-48DA-9732-D886F68C57D2}" type="pres">
      <dgm:prSet presAssocID="{5907F65F-4D4D-4425-898D-3C71870C827F}" presName="node" presStyleLbl="node1" presStyleIdx="0" presStyleCnt="8" custScaleX="126480" custScaleY="133311" custRadScaleRad="97459" custRadScaleInc="-120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71C4C02-84F7-4A05-9015-D4468B0F78EC}" type="pres">
      <dgm:prSet presAssocID="{5907F65F-4D4D-4425-898D-3C71870C827F}" presName="spNode" presStyleCnt="0"/>
      <dgm:spPr/>
      <dgm:t>
        <a:bodyPr/>
        <a:lstStyle/>
        <a:p>
          <a:endParaRPr lang="cs-CZ"/>
        </a:p>
      </dgm:t>
    </dgm:pt>
    <dgm:pt modelId="{7CCA73D1-EF71-4119-ACCF-A405D5D39977}" type="pres">
      <dgm:prSet presAssocID="{149B8274-AB90-4D2C-B64C-5C15563EC8A4}" presName="sibTrans" presStyleLbl="sibTrans1D1" presStyleIdx="0" presStyleCnt="8"/>
      <dgm:spPr/>
      <dgm:t>
        <a:bodyPr/>
        <a:lstStyle/>
        <a:p>
          <a:endParaRPr lang="cs-CZ"/>
        </a:p>
      </dgm:t>
    </dgm:pt>
    <dgm:pt modelId="{DF81F953-4B82-4A43-9A55-108800AB8FDB}" type="pres">
      <dgm:prSet presAssocID="{A2174583-817D-40A8-955A-EC001D1C4E8D}" presName="node" presStyleLbl="node1" presStyleIdx="1" presStyleCnt="8" custScaleX="141208" custScaleY="144067" custRadScaleRad="101057" custRadScaleInc="639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E74125A-5B64-4AC8-9184-72F05A6165B8}" type="pres">
      <dgm:prSet presAssocID="{A2174583-817D-40A8-955A-EC001D1C4E8D}" presName="spNode" presStyleCnt="0"/>
      <dgm:spPr/>
      <dgm:t>
        <a:bodyPr/>
        <a:lstStyle/>
        <a:p>
          <a:endParaRPr lang="cs-CZ"/>
        </a:p>
      </dgm:t>
    </dgm:pt>
    <dgm:pt modelId="{1D18B150-D27F-4E27-B6BB-DAB0D5E4617C}" type="pres">
      <dgm:prSet presAssocID="{CF95621D-FD5C-421D-A965-C6FF3848ED59}" presName="sibTrans" presStyleLbl="sibTrans1D1" presStyleIdx="1" presStyleCnt="8"/>
      <dgm:spPr/>
      <dgm:t>
        <a:bodyPr/>
        <a:lstStyle/>
        <a:p>
          <a:endParaRPr lang="cs-CZ"/>
        </a:p>
      </dgm:t>
    </dgm:pt>
    <dgm:pt modelId="{ADC75781-2145-4D24-8E80-0C797F6C25AB}" type="pres">
      <dgm:prSet presAssocID="{5C2CB7CE-655C-4F9F-9106-2415B1F87A8A}" presName="node" presStyleLbl="node1" presStyleIdx="2" presStyleCnt="8" custScaleX="139434" custScaleY="132713" custRadScaleRad="113380" custRadScaleInc="-700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E77585A-47F9-4066-93F1-6E0F19D87836}" type="pres">
      <dgm:prSet presAssocID="{5C2CB7CE-655C-4F9F-9106-2415B1F87A8A}" presName="spNode" presStyleCnt="0"/>
      <dgm:spPr/>
      <dgm:t>
        <a:bodyPr/>
        <a:lstStyle/>
        <a:p>
          <a:endParaRPr lang="cs-CZ"/>
        </a:p>
      </dgm:t>
    </dgm:pt>
    <dgm:pt modelId="{24321F2E-7BC5-4492-8A2A-E559038FB3C6}" type="pres">
      <dgm:prSet presAssocID="{2876DECD-CBA0-4C67-914A-3504513EE26C}" presName="sibTrans" presStyleLbl="sibTrans1D1" presStyleIdx="2" presStyleCnt="8"/>
      <dgm:spPr/>
      <dgm:t>
        <a:bodyPr/>
        <a:lstStyle/>
        <a:p>
          <a:endParaRPr lang="cs-CZ"/>
        </a:p>
      </dgm:t>
    </dgm:pt>
    <dgm:pt modelId="{6579629E-FAEC-4D5B-8D43-6C31BEE2EA77}" type="pres">
      <dgm:prSet presAssocID="{C5865D8B-772F-4E65-81C0-8F816137D467}" presName="node" presStyleLbl="node1" presStyleIdx="3" presStyleCnt="8" custScaleX="169541" custScaleY="155567" custRadScaleRad="111534" custRadScaleInc="-7007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6B49346-D88E-4F4D-B414-69A49ABA01FE}" type="pres">
      <dgm:prSet presAssocID="{C5865D8B-772F-4E65-81C0-8F816137D467}" presName="spNode" presStyleCnt="0"/>
      <dgm:spPr/>
      <dgm:t>
        <a:bodyPr/>
        <a:lstStyle/>
        <a:p>
          <a:endParaRPr lang="cs-CZ"/>
        </a:p>
      </dgm:t>
    </dgm:pt>
    <dgm:pt modelId="{35428EAF-6862-4F66-A0E0-3614727EC0D4}" type="pres">
      <dgm:prSet presAssocID="{9C31024A-201F-43DA-AA4F-F38C0F31D9F8}" presName="sibTrans" presStyleLbl="sibTrans1D1" presStyleIdx="3" presStyleCnt="8"/>
      <dgm:spPr/>
      <dgm:t>
        <a:bodyPr/>
        <a:lstStyle/>
        <a:p>
          <a:endParaRPr lang="cs-CZ"/>
        </a:p>
      </dgm:t>
    </dgm:pt>
    <dgm:pt modelId="{E40ADD77-9EDA-4D19-931D-0DBCF384E2AD}" type="pres">
      <dgm:prSet presAssocID="{ACEF7DD1-6371-4A16-853C-4A1BEA8D47DB}" presName="node" presStyleLbl="node1" presStyleIdx="4" presStyleCnt="8" custScaleX="173775" custScaleY="21260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6929426-AC66-4493-B70F-6F8B7540F798}" type="pres">
      <dgm:prSet presAssocID="{ACEF7DD1-6371-4A16-853C-4A1BEA8D47DB}" presName="spNode" presStyleCnt="0"/>
      <dgm:spPr/>
      <dgm:t>
        <a:bodyPr/>
        <a:lstStyle/>
        <a:p>
          <a:endParaRPr lang="cs-CZ"/>
        </a:p>
      </dgm:t>
    </dgm:pt>
    <dgm:pt modelId="{7DA8A50E-2C7B-4FC2-9A1B-A7320A4236CD}" type="pres">
      <dgm:prSet presAssocID="{6EB4556B-69E2-4AEB-B6AE-FD4E1248B969}" presName="sibTrans" presStyleLbl="sibTrans1D1" presStyleIdx="4" presStyleCnt="8"/>
      <dgm:spPr/>
      <dgm:t>
        <a:bodyPr/>
        <a:lstStyle/>
        <a:p>
          <a:endParaRPr lang="cs-CZ"/>
        </a:p>
      </dgm:t>
    </dgm:pt>
    <dgm:pt modelId="{C33F7009-2AC7-4B3F-BA7C-70CEC4C68693}" type="pres">
      <dgm:prSet presAssocID="{58C77741-7231-4AC3-A6C8-7796A9A2CF35}" presName="node" presStyleLbl="node1" presStyleIdx="5" presStyleCnt="8" custScaleX="130879" custScaleY="125501" custRadScaleRad="101182" custRadScaleInc="3010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339F404-2929-45A9-BC80-7CED984B68BC}" type="pres">
      <dgm:prSet presAssocID="{58C77741-7231-4AC3-A6C8-7796A9A2CF35}" presName="spNode" presStyleCnt="0"/>
      <dgm:spPr/>
      <dgm:t>
        <a:bodyPr/>
        <a:lstStyle/>
        <a:p>
          <a:endParaRPr lang="cs-CZ"/>
        </a:p>
      </dgm:t>
    </dgm:pt>
    <dgm:pt modelId="{2DE996DA-381C-40DB-81E0-CE44FFAEC3AB}" type="pres">
      <dgm:prSet presAssocID="{76996D39-B48A-4150-BFB0-C6C981195984}" presName="sibTrans" presStyleLbl="sibTrans1D1" presStyleIdx="5" presStyleCnt="8"/>
      <dgm:spPr/>
      <dgm:t>
        <a:bodyPr/>
        <a:lstStyle/>
        <a:p>
          <a:endParaRPr lang="cs-CZ"/>
        </a:p>
      </dgm:t>
    </dgm:pt>
    <dgm:pt modelId="{8B85D741-A84C-435E-BAB2-75D8B4E20F4F}" type="pres">
      <dgm:prSet presAssocID="{18BEA226-3EAD-4C6A-A84E-76105F320E36}" presName="node" presStyleLbl="node1" presStyleIdx="6" presStyleCnt="8" custScaleX="142215" custScaleY="148714" custRadScaleRad="105430" custRadScaleInc="-1197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FCF2C16-623C-41C8-A7F3-CA77D340DE61}" type="pres">
      <dgm:prSet presAssocID="{18BEA226-3EAD-4C6A-A84E-76105F320E36}" presName="spNode" presStyleCnt="0"/>
      <dgm:spPr/>
      <dgm:t>
        <a:bodyPr/>
        <a:lstStyle/>
        <a:p>
          <a:endParaRPr lang="cs-CZ"/>
        </a:p>
      </dgm:t>
    </dgm:pt>
    <dgm:pt modelId="{38C3DE05-118B-4D40-A654-686AF6962A66}" type="pres">
      <dgm:prSet presAssocID="{E5CEAFB3-20A6-42C7-A104-5BC1DDD445A2}" presName="sibTrans" presStyleLbl="sibTrans1D1" presStyleIdx="6" presStyleCnt="8"/>
      <dgm:spPr/>
      <dgm:t>
        <a:bodyPr/>
        <a:lstStyle/>
        <a:p>
          <a:endParaRPr lang="cs-CZ"/>
        </a:p>
      </dgm:t>
    </dgm:pt>
    <dgm:pt modelId="{ECD1B852-4734-4D50-A6DD-178D14B93BA2}" type="pres">
      <dgm:prSet presAssocID="{B41C569D-4371-4A95-9158-215EB6281168}" presName="node" presStyleLbl="node1" presStyleIdx="7" presStyleCnt="8" custScaleX="150007" custScaleY="152879" custRadScaleRad="99353" custRadScaleInc="-2308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C31177A-5283-42EE-B53B-74F2A4C1488F}" type="pres">
      <dgm:prSet presAssocID="{B41C569D-4371-4A95-9158-215EB6281168}" presName="spNode" presStyleCnt="0"/>
      <dgm:spPr/>
      <dgm:t>
        <a:bodyPr/>
        <a:lstStyle/>
        <a:p>
          <a:endParaRPr lang="cs-CZ"/>
        </a:p>
      </dgm:t>
    </dgm:pt>
    <dgm:pt modelId="{9C69669B-DD5A-433F-8726-3D013FC8B916}" type="pres">
      <dgm:prSet presAssocID="{45D9F0C8-7857-4917-9F8C-D9216F485147}" presName="sibTrans" presStyleLbl="sibTrans1D1" presStyleIdx="7" presStyleCnt="8"/>
      <dgm:spPr/>
      <dgm:t>
        <a:bodyPr/>
        <a:lstStyle/>
        <a:p>
          <a:endParaRPr lang="cs-CZ"/>
        </a:p>
      </dgm:t>
    </dgm:pt>
  </dgm:ptLst>
  <dgm:cxnLst>
    <dgm:cxn modelId="{AF428E18-4D52-476D-9644-B83E82714F0C}" type="presOf" srcId="{E5CEAFB3-20A6-42C7-A104-5BC1DDD445A2}" destId="{38C3DE05-118B-4D40-A654-686AF6962A66}" srcOrd="0" destOrd="0" presId="urn:microsoft.com/office/officeart/2005/8/layout/cycle6"/>
    <dgm:cxn modelId="{FA93A26F-D6AD-4461-93D6-B42CA070784A}" type="presOf" srcId="{C5865D8B-772F-4E65-81C0-8F816137D467}" destId="{6579629E-FAEC-4D5B-8D43-6C31BEE2EA77}" srcOrd="0" destOrd="0" presId="urn:microsoft.com/office/officeart/2005/8/layout/cycle6"/>
    <dgm:cxn modelId="{3846FFD6-E15C-4E81-B494-D183118829F9}" srcId="{82F09ADA-F265-4CBE-85F0-3204DB8127A4}" destId="{5C2CB7CE-655C-4F9F-9106-2415B1F87A8A}" srcOrd="2" destOrd="0" parTransId="{519054B8-01FC-4251-ABA3-6943803E954B}" sibTransId="{2876DECD-CBA0-4C67-914A-3504513EE26C}"/>
    <dgm:cxn modelId="{B375CB4A-290A-4C86-98A8-7FE92F9A6E72}" type="presOf" srcId="{82F09ADA-F265-4CBE-85F0-3204DB8127A4}" destId="{8227BE78-74D4-4D91-96A2-99C9FDD40E03}" srcOrd="0" destOrd="0" presId="urn:microsoft.com/office/officeart/2005/8/layout/cycle6"/>
    <dgm:cxn modelId="{D585B9FA-FC43-4CCB-B6AA-ABAB6D19CADB}" type="presOf" srcId="{45D9F0C8-7857-4917-9F8C-D9216F485147}" destId="{9C69669B-DD5A-433F-8726-3D013FC8B916}" srcOrd="0" destOrd="0" presId="urn:microsoft.com/office/officeart/2005/8/layout/cycle6"/>
    <dgm:cxn modelId="{EBF3D3E2-540B-482B-94D6-F95F7F989A3F}" type="presOf" srcId="{76996D39-B48A-4150-BFB0-C6C981195984}" destId="{2DE996DA-381C-40DB-81E0-CE44FFAEC3AB}" srcOrd="0" destOrd="0" presId="urn:microsoft.com/office/officeart/2005/8/layout/cycle6"/>
    <dgm:cxn modelId="{AD5D6654-CF9D-42A8-8BCC-168E7E4DB1FB}" type="presOf" srcId="{A2174583-817D-40A8-955A-EC001D1C4E8D}" destId="{DF81F953-4B82-4A43-9A55-108800AB8FDB}" srcOrd="0" destOrd="0" presId="urn:microsoft.com/office/officeart/2005/8/layout/cycle6"/>
    <dgm:cxn modelId="{E1601840-5BFC-4F41-BBD5-71743075FAC1}" type="presOf" srcId="{149B8274-AB90-4D2C-B64C-5C15563EC8A4}" destId="{7CCA73D1-EF71-4119-ACCF-A405D5D39977}" srcOrd="0" destOrd="0" presId="urn:microsoft.com/office/officeart/2005/8/layout/cycle6"/>
    <dgm:cxn modelId="{6E8841A7-EE14-4708-A5A7-F2C21C8BA9A4}" type="presOf" srcId="{B41C569D-4371-4A95-9158-215EB6281168}" destId="{ECD1B852-4734-4D50-A6DD-178D14B93BA2}" srcOrd="0" destOrd="0" presId="urn:microsoft.com/office/officeart/2005/8/layout/cycle6"/>
    <dgm:cxn modelId="{250644C0-0278-404C-8D7A-6ADBED0BD4FF}" srcId="{82F09ADA-F265-4CBE-85F0-3204DB8127A4}" destId="{18BEA226-3EAD-4C6A-A84E-76105F320E36}" srcOrd="6" destOrd="0" parTransId="{403DCC49-313D-44BB-A149-429B910F3B1D}" sibTransId="{E5CEAFB3-20A6-42C7-A104-5BC1DDD445A2}"/>
    <dgm:cxn modelId="{683C5E45-B9AA-42E9-99DE-BA57A8E3C82B}" type="presOf" srcId="{18BEA226-3EAD-4C6A-A84E-76105F320E36}" destId="{8B85D741-A84C-435E-BAB2-75D8B4E20F4F}" srcOrd="0" destOrd="0" presId="urn:microsoft.com/office/officeart/2005/8/layout/cycle6"/>
    <dgm:cxn modelId="{698432C8-F0F4-4BEC-9BDD-3B71B206A650}" type="presOf" srcId="{2876DECD-CBA0-4C67-914A-3504513EE26C}" destId="{24321F2E-7BC5-4492-8A2A-E559038FB3C6}" srcOrd="0" destOrd="0" presId="urn:microsoft.com/office/officeart/2005/8/layout/cycle6"/>
    <dgm:cxn modelId="{01D81890-2D03-47B0-8985-649C7E20CE5F}" type="presOf" srcId="{6EB4556B-69E2-4AEB-B6AE-FD4E1248B969}" destId="{7DA8A50E-2C7B-4FC2-9A1B-A7320A4236CD}" srcOrd="0" destOrd="0" presId="urn:microsoft.com/office/officeart/2005/8/layout/cycle6"/>
    <dgm:cxn modelId="{5749D3FD-08F1-4471-B4EA-D8B8D36D46F6}" type="presOf" srcId="{5907F65F-4D4D-4425-898D-3C71870C827F}" destId="{F766C935-0BAB-48DA-9732-D886F68C57D2}" srcOrd="0" destOrd="0" presId="urn:microsoft.com/office/officeart/2005/8/layout/cycle6"/>
    <dgm:cxn modelId="{1AE707A3-0D58-4209-87F8-24E6959921D0}" srcId="{82F09ADA-F265-4CBE-85F0-3204DB8127A4}" destId="{B41C569D-4371-4A95-9158-215EB6281168}" srcOrd="7" destOrd="0" parTransId="{A6D090E1-72A1-427B-9D7D-935A79DE82B8}" sibTransId="{45D9F0C8-7857-4917-9F8C-D9216F485147}"/>
    <dgm:cxn modelId="{8A1A6CA3-CA2F-4B40-A924-5BA283CE8426}" srcId="{82F09ADA-F265-4CBE-85F0-3204DB8127A4}" destId="{ACEF7DD1-6371-4A16-853C-4A1BEA8D47DB}" srcOrd="4" destOrd="0" parTransId="{7F96006D-F85D-45CE-ADA4-B76FB09E6B29}" sibTransId="{6EB4556B-69E2-4AEB-B6AE-FD4E1248B969}"/>
    <dgm:cxn modelId="{9A58FB48-B8DD-4DAB-BF81-A324FA818DDF}" srcId="{82F09ADA-F265-4CBE-85F0-3204DB8127A4}" destId="{5907F65F-4D4D-4425-898D-3C71870C827F}" srcOrd="0" destOrd="0" parTransId="{4E2F3079-A323-4388-BCFD-B686029E7E0F}" sibTransId="{149B8274-AB90-4D2C-B64C-5C15563EC8A4}"/>
    <dgm:cxn modelId="{70AA391C-288C-46D8-9D85-7BDFC118054A}" type="presOf" srcId="{5C2CB7CE-655C-4F9F-9106-2415B1F87A8A}" destId="{ADC75781-2145-4D24-8E80-0C797F6C25AB}" srcOrd="0" destOrd="0" presId="urn:microsoft.com/office/officeart/2005/8/layout/cycle6"/>
    <dgm:cxn modelId="{28460D98-2620-4B09-BF24-E942EC05488C}" type="presOf" srcId="{9C31024A-201F-43DA-AA4F-F38C0F31D9F8}" destId="{35428EAF-6862-4F66-A0E0-3614727EC0D4}" srcOrd="0" destOrd="0" presId="urn:microsoft.com/office/officeart/2005/8/layout/cycle6"/>
    <dgm:cxn modelId="{9720A782-F977-4020-8C9A-7482CF65485B}" srcId="{82F09ADA-F265-4CBE-85F0-3204DB8127A4}" destId="{A2174583-817D-40A8-955A-EC001D1C4E8D}" srcOrd="1" destOrd="0" parTransId="{41DF591C-DCDC-4F96-A06F-DD61D1D3A5FD}" sibTransId="{CF95621D-FD5C-421D-A965-C6FF3848ED59}"/>
    <dgm:cxn modelId="{3C07BC2A-8CE9-45FF-8C92-FAE7B793A9B8}" type="presOf" srcId="{58C77741-7231-4AC3-A6C8-7796A9A2CF35}" destId="{C33F7009-2AC7-4B3F-BA7C-70CEC4C68693}" srcOrd="0" destOrd="0" presId="urn:microsoft.com/office/officeart/2005/8/layout/cycle6"/>
    <dgm:cxn modelId="{2659BF5C-3115-48FB-BF43-FA926239624B}" srcId="{82F09ADA-F265-4CBE-85F0-3204DB8127A4}" destId="{C5865D8B-772F-4E65-81C0-8F816137D467}" srcOrd="3" destOrd="0" parTransId="{45684D9A-275A-4118-9813-233F56BEB9AD}" sibTransId="{9C31024A-201F-43DA-AA4F-F38C0F31D9F8}"/>
    <dgm:cxn modelId="{D44E8272-BC15-4B4A-AB24-63BA8159D96A}" srcId="{82F09ADA-F265-4CBE-85F0-3204DB8127A4}" destId="{58C77741-7231-4AC3-A6C8-7796A9A2CF35}" srcOrd="5" destOrd="0" parTransId="{0FE7FE9A-D8E7-4DA1-AA4D-C910B7D72A6B}" sibTransId="{76996D39-B48A-4150-BFB0-C6C981195984}"/>
    <dgm:cxn modelId="{B40FBDC5-C6B1-4D2E-A7DD-C3B93EBE87B8}" type="presOf" srcId="{CF95621D-FD5C-421D-A965-C6FF3848ED59}" destId="{1D18B150-D27F-4E27-B6BB-DAB0D5E4617C}" srcOrd="0" destOrd="0" presId="urn:microsoft.com/office/officeart/2005/8/layout/cycle6"/>
    <dgm:cxn modelId="{53E17800-E50F-4B6A-BCDB-55E2A3AF6CEA}" type="presOf" srcId="{ACEF7DD1-6371-4A16-853C-4A1BEA8D47DB}" destId="{E40ADD77-9EDA-4D19-931D-0DBCF384E2AD}" srcOrd="0" destOrd="0" presId="urn:microsoft.com/office/officeart/2005/8/layout/cycle6"/>
    <dgm:cxn modelId="{C503F867-B0EA-40EA-B209-E78EC2429E68}" type="presParOf" srcId="{8227BE78-74D4-4D91-96A2-99C9FDD40E03}" destId="{F766C935-0BAB-48DA-9732-D886F68C57D2}" srcOrd="0" destOrd="0" presId="urn:microsoft.com/office/officeart/2005/8/layout/cycle6"/>
    <dgm:cxn modelId="{0C882388-1AFA-48E3-A56E-8931D4A47D52}" type="presParOf" srcId="{8227BE78-74D4-4D91-96A2-99C9FDD40E03}" destId="{F71C4C02-84F7-4A05-9015-D4468B0F78EC}" srcOrd="1" destOrd="0" presId="urn:microsoft.com/office/officeart/2005/8/layout/cycle6"/>
    <dgm:cxn modelId="{B9CB1AEA-7DC2-4576-8812-3374B3DB3071}" type="presParOf" srcId="{8227BE78-74D4-4D91-96A2-99C9FDD40E03}" destId="{7CCA73D1-EF71-4119-ACCF-A405D5D39977}" srcOrd="2" destOrd="0" presId="urn:microsoft.com/office/officeart/2005/8/layout/cycle6"/>
    <dgm:cxn modelId="{0AB7DBC9-01C5-4467-9ED1-A8BD2F1980D9}" type="presParOf" srcId="{8227BE78-74D4-4D91-96A2-99C9FDD40E03}" destId="{DF81F953-4B82-4A43-9A55-108800AB8FDB}" srcOrd="3" destOrd="0" presId="urn:microsoft.com/office/officeart/2005/8/layout/cycle6"/>
    <dgm:cxn modelId="{085ABE9D-C615-4313-A43F-3DBA1A437A47}" type="presParOf" srcId="{8227BE78-74D4-4D91-96A2-99C9FDD40E03}" destId="{8E74125A-5B64-4AC8-9184-72F05A6165B8}" srcOrd="4" destOrd="0" presId="urn:microsoft.com/office/officeart/2005/8/layout/cycle6"/>
    <dgm:cxn modelId="{4768EEC1-B52B-4D1E-BAD2-55D091A9646E}" type="presParOf" srcId="{8227BE78-74D4-4D91-96A2-99C9FDD40E03}" destId="{1D18B150-D27F-4E27-B6BB-DAB0D5E4617C}" srcOrd="5" destOrd="0" presId="urn:microsoft.com/office/officeart/2005/8/layout/cycle6"/>
    <dgm:cxn modelId="{F00B0A08-E621-4F48-93CA-8CD04B3A881B}" type="presParOf" srcId="{8227BE78-74D4-4D91-96A2-99C9FDD40E03}" destId="{ADC75781-2145-4D24-8E80-0C797F6C25AB}" srcOrd="6" destOrd="0" presId="urn:microsoft.com/office/officeart/2005/8/layout/cycle6"/>
    <dgm:cxn modelId="{C76FCA90-749B-4804-8427-AEC5545D591A}" type="presParOf" srcId="{8227BE78-74D4-4D91-96A2-99C9FDD40E03}" destId="{7E77585A-47F9-4066-93F1-6E0F19D87836}" srcOrd="7" destOrd="0" presId="urn:microsoft.com/office/officeart/2005/8/layout/cycle6"/>
    <dgm:cxn modelId="{BA13C32B-4DA6-4FFB-89CC-CE93DFBCFCB5}" type="presParOf" srcId="{8227BE78-74D4-4D91-96A2-99C9FDD40E03}" destId="{24321F2E-7BC5-4492-8A2A-E559038FB3C6}" srcOrd="8" destOrd="0" presId="urn:microsoft.com/office/officeart/2005/8/layout/cycle6"/>
    <dgm:cxn modelId="{B49FCB4B-5AA4-4FD7-83E4-1633F68F2136}" type="presParOf" srcId="{8227BE78-74D4-4D91-96A2-99C9FDD40E03}" destId="{6579629E-FAEC-4D5B-8D43-6C31BEE2EA77}" srcOrd="9" destOrd="0" presId="urn:microsoft.com/office/officeart/2005/8/layout/cycle6"/>
    <dgm:cxn modelId="{AA1D82F3-7CA2-4AA1-9835-0027AFBA3F71}" type="presParOf" srcId="{8227BE78-74D4-4D91-96A2-99C9FDD40E03}" destId="{36B49346-D88E-4F4D-B414-69A49ABA01FE}" srcOrd="10" destOrd="0" presId="urn:microsoft.com/office/officeart/2005/8/layout/cycle6"/>
    <dgm:cxn modelId="{54B6ABF1-9C96-44E7-834A-15245A8CF5F3}" type="presParOf" srcId="{8227BE78-74D4-4D91-96A2-99C9FDD40E03}" destId="{35428EAF-6862-4F66-A0E0-3614727EC0D4}" srcOrd="11" destOrd="0" presId="urn:microsoft.com/office/officeart/2005/8/layout/cycle6"/>
    <dgm:cxn modelId="{13168B48-C24E-4D20-AD94-5D03FE943C20}" type="presParOf" srcId="{8227BE78-74D4-4D91-96A2-99C9FDD40E03}" destId="{E40ADD77-9EDA-4D19-931D-0DBCF384E2AD}" srcOrd="12" destOrd="0" presId="urn:microsoft.com/office/officeart/2005/8/layout/cycle6"/>
    <dgm:cxn modelId="{6B3B3CEA-21DA-4635-9D4A-EB47C857A1E1}" type="presParOf" srcId="{8227BE78-74D4-4D91-96A2-99C9FDD40E03}" destId="{06929426-AC66-4493-B70F-6F8B7540F798}" srcOrd="13" destOrd="0" presId="urn:microsoft.com/office/officeart/2005/8/layout/cycle6"/>
    <dgm:cxn modelId="{F9F8FBA1-316F-4E04-88BB-AA87B26A4CEB}" type="presParOf" srcId="{8227BE78-74D4-4D91-96A2-99C9FDD40E03}" destId="{7DA8A50E-2C7B-4FC2-9A1B-A7320A4236CD}" srcOrd="14" destOrd="0" presId="urn:microsoft.com/office/officeart/2005/8/layout/cycle6"/>
    <dgm:cxn modelId="{38C43276-E514-4CC3-B7A2-BFF8A612FC4B}" type="presParOf" srcId="{8227BE78-74D4-4D91-96A2-99C9FDD40E03}" destId="{C33F7009-2AC7-4B3F-BA7C-70CEC4C68693}" srcOrd="15" destOrd="0" presId="urn:microsoft.com/office/officeart/2005/8/layout/cycle6"/>
    <dgm:cxn modelId="{6C42A38F-4190-4054-BB4F-2F8B09EC9A95}" type="presParOf" srcId="{8227BE78-74D4-4D91-96A2-99C9FDD40E03}" destId="{2339F404-2929-45A9-BC80-7CED984B68BC}" srcOrd="16" destOrd="0" presId="urn:microsoft.com/office/officeart/2005/8/layout/cycle6"/>
    <dgm:cxn modelId="{926D74FA-CD40-4F6A-97F0-73DBF5A97E09}" type="presParOf" srcId="{8227BE78-74D4-4D91-96A2-99C9FDD40E03}" destId="{2DE996DA-381C-40DB-81E0-CE44FFAEC3AB}" srcOrd="17" destOrd="0" presId="urn:microsoft.com/office/officeart/2005/8/layout/cycle6"/>
    <dgm:cxn modelId="{EB7FC61B-3F15-4A5C-BD2E-3445B3734ED6}" type="presParOf" srcId="{8227BE78-74D4-4D91-96A2-99C9FDD40E03}" destId="{8B85D741-A84C-435E-BAB2-75D8B4E20F4F}" srcOrd="18" destOrd="0" presId="urn:microsoft.com/office/officeart/2005/8/layout/cycle6"/>
    <dgm:cxn modelId="{FED33A75-1316-4BB5-AD5F-C42BDCA56F46}" type="presParOf" srcId="{8227BE78-74D4-4D91-96A2-99C9FDD40E03}" destId="{7FCF2C16-623C-41C8-A7F3-CA77D340DE61}" srcOrd="19" destOrd="0" presId="urn:microsoft.com/office/officeart/2005/8/layout/cycle6"/>
    <dgm:cxn modelId="{CA8F484B-AD6F-4DC4-B7F6-6D25E474D761}" type="presParOf" srcId="{8227BE78-74D4-4D91-96A2-99C9FDD40E03}" destId="{38C3DE05-118B-4D40-A654-686AF6962A66}" srcOrd="20" destOrd="0" presId="urn:microsoft.com/office/officeart/2005/8/layout/cycle6"/>
    <dgm:cxn modelId="{8D74AEBB-552F-4635-91B2-8892002C733C}" type="presParOf" srcId="{8227BE78-74D4-4D91-96A2-99C9FDD40E03}" destId="{ECD1B852-4734-4D50-A6DD-178D14B93BA2}" srcOrd="21" destOrd="0" presId="urn:microsoft.com/office/officeart/2005/8/layout/cycle6"/>
    <dgm:cxn modelId="{BC38BA8D-EB31-455C-B319-731E125905C1}" type="presParOf" srcId="{8227BE78-74D4-4D91-96A2-99C9FDD40E03}" destId="{3C31177A-5283-42EE-B53B-74F2A4C1488F}" srcOrd="22" destOrd="0" presId="urn:microsoft.com/office/officeart/2005/8/layout/cycle6"/>
    <dgm:cxn modelId="{FE817D2C-D527-490E-B8A4-9BD07FF12761}" type="presParOf" srcId="{8227BE78-74D4-4D91-96A2-99C9FDD40E03}" destId="{9C69669B-DD5A-433F-8726-3D013FC8B916}" srcOrd="23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2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66C935-0BAB-48DA-9732-D886F68C57D2}">
      <dsp:nvSpPr>
        <dsp:cNvPr id="0" name=""/>
        <dsp:cNvSpPr/>
      </dsp:nvSpPr>
      <dsp:spPr>
        <a:xfrm>
          <a:off x="4965893" y="-193381"/>
          <a:ext cx="1379678" cy="9452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Centrum zotavení</a:t>
          </a:r>
          <a:endParaRPr lang="cs-CZ" sz="1800" kern="1200" dirty="0"/>
        </a:p>
      </dsp:txBody>
      <dsp:txXfrm>
        <a:off x="5012035" y="-147239"/>
        <a:ext cx="1287394" cy="852941"/>
      </dsp:txXfrm>
    </dsp:sp>
    <dsp:sp modelId="{7CCA73D1-EF71-4119-ACCF-A405D5D39977}">
      <dsp:nvSpPr>
        <dsp:cNvPr id="0" name=""/>
        <dsp:cNvSpPr/>
      </dsp:nvSpPr>
      <dsp:spPr>
        <a:xfrm>
          <a:off x="3717288" y="372666"/>
          <a:ext cx="4926140" cy="4926140"/>
        </a:xfrm>
        <a:custGeom>
          <a:avLst/>
          <a:gdLst/>
          <a:ahLst/>
          <a:cxnLst/>
          <a:rect l="0" t="0" r="0" b="0"/>
          <a:pathLst>
            <a:path>
              <a:moveTo>
                <a:pt x="2632328" y="5822"/>
              </a:moveTo>
              <a:arcTo wR="2463070" hR="2463070" stAng="16436422" swAng="555068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81F953-4B82-4A43-9A55-108800AB8FDB}">
      <dsp:nvSpPr>
        <dsp:cNvPr id="0" name=""/>
        <dsp:cNvSpPr/>
      </dsp:nvSpPr>
      <dsp:spPr>
        <a:xfrm>
          <a:off x="6682413" y="438588"/>
          <a:ext cx="1540335" cy="102148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Terénní tým Podpory bydlení </a:t>
          </a:r>
          <a:endParaRPr lang="cs-CZ" sz="1800" kern="1200" dirty="0"/>
        </a:p>
      </dsp:txBody>
      <dsp:txXfrm>
        <a:off x="6732278" y="488453"/>
        <a:ext cx="1440605" cy="921759"/>
      </dsp:txXfrm>
    </dsp:sp>
    <dsp:sp modelId="{1D18B150-D27F-4E27-B6BB-DAB0D5E4617C}">
      <dsp:nvSpPr>
        <dsp:cNvPr id="0" name=""/>
        <dsp:cNvSpPr/>
      </dsp:nvSpPr>
      <dsp:spPr>
        <a:xfrm>
          <a:off x="3786333" y="883399"/>
          <a:ext cx="4926140" cy="4926140"/>
        </a:xfrm>
        <a:custGeom>
          <a:avLst/>
          <a:gdLst/>
          <a:ahLst/>
          <a:cxnLst/>
          <a:rect l="0" t="0" r="0" b="0"/>
          <a:pathLst>
            <a:path>
              <a:moveTo>
                <a:pt x="4053721" y="582500"/>
              </a:moveTo>
              <a:arcTo wR="2463070" hR="2463070" stAng="18613543" swAng="1242891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C75781-2145-4D24-8E80-0C797F6C25AB}">
      <dsp:nvSpPr>
        <dsp:cNvPr id="0" name=""/>
        <dsp:cNvSpPr/>
      </dsp:nvSpPr>
      <dsp:spPr>
        <a:xfrm>
          <a:off x="7694985" y="2158020"/>
          <a:ext cx="1520984" cy="94098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1800" kern="1200" dirty="0" smtClean="0"/>
            <a:t>Chráněné bydlení skupinové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 dirty="0"/>
        </a:p>
      </dsp:txBody>
      <dsp:txXfrm>
        <a:off x="7740920" y="2203955"/>
        <a:ext cx="1429114" cy="849115"/>
      </dsp:txXfrm>
    </dsp:sp>
    <dsp:sp modelId="{24321F2E-7BC5-4492-8A2A-E559038FB3C6}">
      <dsp:nvSpPr>
        <dsp:cNvPr id="0" name=""/>
        <dsp:cNvSpPr/>
      </dsp:nvSpPr>
      <dsp:spPr>
        <a:xfrm>
          <a:off x="3551962" y="123883"/>
          <a:ext cx="4926140" cy="4926140"/>
        </a:xfrm>
        <a:custGeom>
          <a:avLst/>
          <a:gdLst/>
          <a:ahLst/>
          <a:cxnLst/>
          <a:rect l="0" t="0" r="0" b="0"/>
          <a:pathLst>
            <a:path>
              <a:moveTo>
                <a:pt x="4871031" y="2981178"/>
              </a:moveTo>
              <a:arcTo wR="2463070" hR="2463070" stAng="728575" swAng="849352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79629E-FAEC-4D5B-8D43-6C31BEE2EA77}">
      <dsp:nvSpPr>
        <dsp:cNvPr id="0" name=""/>
        <dsp:cNvSpPr/>
      </dsp:nvSpPr>
      <dsp:spPr>
        <a:xfrm>
          <a:off x="7002918" y="3683770"/>
          <a:ext cx="1849400" cy="110302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1800" kern="1200" dirty="0" smtClean="0"/>
            <a:t>Chráněné bydlení komunitní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800" kern="1200" dirty="0"/>
        </a:p>
      </dsp:txBody>
      <dsp:txXfrm>
        <a:off x="7056763" y="3737615"/>
        <a:ext cx="1741710" cy="995339"/>
      </dsp:txXfrm>
    </dsp:sp>
    <dsp:sp modelId="{35428EAF-6862-4F66-A0E0-3614727EC0D4}">
      <dsp:nvSpPr>
        <dsp:cNvPr id="0" name=""/>
        <dsp:cNvSpPr/>
      </dsp:nvSpPr>
      <dsp:spPr>
        <a:xfrm>
          <a:off x="4070003" y="28211"/>
          <a:ext cx="4926140" cy="4926140"/>
        </a:xfrm>
        <a:custGeom>
          <a:avLst/>
          <a:gdLst/>
          <a:ahLst/>
          <a:cxnLst/>
          <a:rect l="0" t="0" r="0" b="0"/>
          <a:pathLst>
            <a:path>
              <a:moveTo>
                <a:pt x="3348236" y="4761590"/>
              </a:moveTo>
              <a:arcTo wR="2463070" hR="2463070" stAng="4136290" swAng="1143166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0ADD77-9EDA-4D19-931D-0DBCF384E2AD}">
      <dsp:nvSpPr>
        <dsp:cNvPr id="0" name=""/>
        <dsp:cNvSpPr/>
      </dsp:nvSpPr>
      <dsp:spPr>
        <a:xfrm>
          <a:off x="4715525" y="4389047"/>
          <a:ext cx="1895585" cy="15074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CDZ Brno/CDZ PN Brno/ Terénní tým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 Brno jihovýchod</a:t>
          </a:r>
          <a:endParaRPr lang="cs-CZ" sz="1800" kern="1200" dirty="0"/>
        </a:p>
      </dsp:txBody>
      <dsp:txXfrm>
        <a:off x="4789113" y="4462635"/>
        <a:ext cx="1748409" cy="1360274"/>
      </dsp:txXfrm>
    </dsp:sp>
    <dsp:sp modelId="{7DA8A50E-2C7B-4FC2-9A1B-A7320A4236CD}">
      <dsp:nvSpPr>
        <dsp:cNvPr id="0" name=""/>
        <dsp:cNvSpPr/>
      </dsp:nvSpPr>
      <dsp:spPr>
        <a:xfrm>
          <a:off x="3064419" y="164657"/>
          <a:ext cx="4926140" cy="4926140"/>
        </a:xfrm>
        <a:custGeom>
          <a:avLst/>
          <a:gdLst/>
          <a:ahLst/>
          <a:cxnLst/>
          <a:rect l="0" t="0" r="0" b="0"/>
          <a:pathLst>
            <a:path>
              <a:moveTo>
                <a:pt x="1646412" y="4786813"/>
              </a:moveTo>
              <a:arcTo wR="2463070" hR="2463070" stAng="6561812" swAng="681332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3F7009-2AC7-4B3F-BA7C-70CEC4C68693}">
      <dsp:nvSpPr>
        <dsp:cNvPr id="0" name=""/>
        <dsp:cNvSpPr/>
      </dsp:nvSpPr>
      <dsp:spPr>
        <a:xfrm>
          <a:off x="3053961" y="3852790"/>
          <a:ext cx="1427664" cy="88984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Komunitní tým</a:t>
          </a:r>
          <a:endParaRPr lang="cs-CZ" sz="1800" kern="1200" dirty="0"/>
        </a:p>
      </dsp:txBody>
      <dsp:txXfrm>
        <a:off x="3097400" y="3896229"/>
        <a:ext cx="1340786" cy="802971"/>
      </dsp:txXfrm>
    </dsp:sp>
    <dsp:sp modelId="{2DE996DA-381C-40DB-81E0-CE44FFAEC3AB}">
      <dsp:nvSpPr>
        <dsp:cNvPr id="0" name=""/>
        <dsp:cNvSpPr/>
      </dsp:nvSpPr>
      <dsp:spPr>
        <a:xfrm>
          <a:off x="2953306" y="-112561"/>
          <a:ext cx="4926140" cy="4926140"/>
        </a:xfrm>
        <a:custGeom>
          <a:avLst/>
          <a:gdLst/>
          <a:ahLst/>
          <a:cxnLst/>
          <a:rect l="0" t="0" r="0" b="0"/>
          <a:pathLst>
            <a:path>
              <a:moveTo>
                <a:pt x="507215" y="3960183"/>
              </a:moveTo>
              <a:arcTo wR="2463070" hR="2463070" stAng="8554060" swAng="894018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85D741-A84C-435E-BAB2-75D8B4E20F4F}">
      <dsp:nvSpPr>
        <dsp:cNvPr id="0" name=""/>
        <dsp:cNvSpPr/>
      </dsp:nvSpPr>
      <dsp:spPr>
        <a:xfrm>
          <a:off x="2292119" y="2233895"/>
          <a:ext cx="1551320" cy="105443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Terénní tým pro děti a mladistvé </a:t>
          </a:r>
          <a:endParaRPr lang="cs-CZ" sz="1800" kern="1200" dirty="0"/>
        </a:p>
      </dsp:txBody>
      <dsp:txXfrm>
        <a:off x="2343592" y="2285368"/>
        <a:ext cx="1448374" cy="951492"/>
      </dsp:txXfrm>
    </dsp:sp>
    <dsp:sp modelId="{38C3DE05-118B-4D40-A654-686AF6962A66}">
      <dsp:nvSpPr>
        <dsp:cNvPr id="0" name=""/>
        <dsp:cNvSpPr/>
      </dsp:nvSpPr>
      <dsp:spPr>
        <a:xfrm>
          <a:off x="2938354" y="661558"/>
          <a:ext cx="4926140" cy="4926140"/>
        </a:xfrm>
        <a:custGeom>
          <a:avLst/>
          <a:gdLst/>
          <a:ahLst/>
          <a:cxnLst/>
          <a:rect l="0" t="0" r="0" b="0"/>
          <a:pathLst>
            <a:path>
              <a:moveTo>
                <a:pt x="169356" y="1565522"/>
              </a:moveTo>
              <a:arcTo wR="2463070" hR="2463070" stAng="12082246" swAng="1003969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D1B852-4734-4D50-A6DD-178D14B93BA2}">
      <dsp:nvSpPr>
        <dsp:cNvPr id="0" name=""/>
        <dsp:cNvSpPr/>
      </dsp:nvSpPr>
      <dsp:spPr>
        <a:xfrm>
          <a:off x="3013435" y="514987"/>
          <a:ext cx="1636317" cy="10839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1800" kern="1200" dirty="0" smtClean="0"/>
            <a:t>Tým včasné podpory</a:t>
          </a:r>
        </a:p>
        <a:p>
          <a:pPr algn="ctr">
            <a:spcBef>
              <a:spcPct val="0"/>
            </a:spcBef>
          </a:pPr>
          <a:endParaRPr lang="cs-CZ" sz="1600" kern="1200" dirty="0"/>
        </a:p>
      </dsp:txBody>
      <dsp:txXfrm>
        <a:off x="3066350" y="567902"/>
        <a:ext cx="1530487" cy="978140"/>
      </dsp:txXfrm>
    </dsp:sp>
    <dsp:sp modelId="{9C69669B-DD5A-433F-8726-3D013FC8B916}">
      <dsp:nvSpPr>
        <dsp:cNvPr id="0" name=""/>
        <dsp:cNvSpPr/>
      </dsp:nvSpPr>
      <dsp:spPr>
        <a:xfrm>
          <a:off x="2981016" y="335900"/>
          <a:ext cx="4926140" cy="4926140"/>
        </a:xfrm>
        <a:custGeom>
          <a:avLst/>
          <a:gdLst/>
          <a:ahLst/>
          <a:cxnLst/>
          <a:rect l="0" t="0" r="0" b="0"/>
          <a:pathLst>
            <a:path>
              <a:moveTo>
                <a:pt x="1545338" y="177357"/>
              </a:moveTo>
              <a:arcTo wR="2463070" hR="2463070" stAng="14887449" swAng="634399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EAA25-9854-412C-BD6C-77318B093983}" type="datetimeFigureOut">
              <a:rPr lang="cs-CZ" smtClean="0"/>
              <a:t>10.04.2023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436D-8445-4F24-A75E-D8DCC95982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7174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EAA25-9854-412C-BD6C-77318B093983}" type="datetimeFigureOut">
              <a:rPr lang="cs-CZ" smtClean="0"/>
              <a:t>10.04.2023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436D-8445-4F24-A75E-D8DCC95982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2321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EAA25-9854-412C-BD6C-77318B093983}" type="datetimeFigureOut">
              <a:rPr lang="cs-CZ" smtClean="0"/>
              <a:t>10.04.2023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436D-8445-4F24-A75E-D8DCC95982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9287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EAA25-9854-412C-BD6C-77318B093983}" type="datetimeFigureOut">
              <a:rPr lang="cs-CZ" smtClean="0"/>
              <a:t>10.04.2023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436D-8445-4F24-A75E-D8DCC95982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338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EAA25-9854-412C-BD6C-77318B093983}" type="datetimeFigureOut">
              <a:rPr lang="cs-CZ" smtClean="0"/>
              <a:t>10.04.2023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436D-8445-4F24-A75E-D8DCC95982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1795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EAA25-9854-412C-BD6C-77318B093983}" type="datetimeFigureOut">
              <a:rPr lang="cs-CZ" smtClean="0"/>
              <a:t>10.04.2023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436D-8445-4F24-A75E-D8DCC95982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83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EAA25-9854-412C-BD6C-77318B093983}" type="datetimeFigureOut">
              <a:rPr lang="cs-CZ" smtClean="0"/>
              <a:t>10.04.2023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436D-8445-4F24-A75E-D8DCC95982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7279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EAA25-9854-412C-BD6C-77318B093983}" type="datetimeFigureOut">
              <a:rPr lang="cs-CZ" smtClean="0"/>
              <a:t>10.04.2023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436D-8445-4F24-A75E-D8DCC95982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4135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EAA25-9854-412C-BD6C-77318B093983}" type="datetimeFigureOut">
              <a:rPr lang="cs-CZ" smtClean="0"/>
              <a:t>10.04.2023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436D-8445-4F24-A75E-D8DCC95982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7722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EAA25-9854-412C-BD6C-77318B093983}" type="datetimeFigureOut">
              <a:rPr lang="cs-CZ" smtClean="0"/>
              <a:t>10.04.2023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436D-8445-4F24-A75E-D8DCC95982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1648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EAA25-9854-412C-BD6C-77318B093983}" type="datetimeFigureOut">
              <a:rPr lang="cs-CZ" smtClean="0"/>
              <a:t>10.04.2023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436D-8445-4F24-A75E-D8DCC95982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7046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EAA25-9854-412C-BD6C-77318B093983}" type="datetimeFigureOut">
              <a:rPr lang="cs-CZ" smtClean="0"/>
              <a:t>10.04.2023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2436D-8445-4F24-A75E-D8DCC95982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0114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diagramLayout" Target="../diagrams/layout1.xml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diagramData" Target="../diagrams/data1.xml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diagramColors" Target="../diagrams/colors1.xml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228436" y="2129127"/>
            <a:ext cx="9735127" cy="2387600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latin typeface="Archivo Expanded Medium" pitchFamily="2" charset="-18"/>
                <a:cs typeface="Archivo Expanded Medium" pitchFamily="2" charset="-18"/>
              </a:rPr>
              <a:t/>
            </a:r>
            <a:br>
              <a:rPr lang="cs-CZ" b="1" dirty="0" smtClean="0">
                <a:latin typeface="Archivo Expanded Medium" pitchFamily="2" charset="-18"/>
                <a:cs typeface="Archivo Expanded Medium" pitchFamily="2" charset="-18"/>
              </a:rPr>
            </a:br>
            <a:r>
              <a:rPr lang="cs-CZ" b="1" dirty="0">
                <a:latin typeface="Archivo Expanded Medium" pitchFamily="2" charset="-18"/>
                <a:cs typeface="Archivo Expanded Medium" pitchFamily="2" charset="-18"/>
              </a:rPr>
              <a:t/>
            </a:r>
            <a:br>
              <a:rPr lang="cs-CZ" b="1" dirty="0">
                <a:latin typeface="Archivo Expanded Medium" pitchFamily="2" charset="-18"/>
                <a:cs typeface="Archivo Expanded Medium" pitchFamily="2" charset="-18"/>
              </a:rPr>
            </a:br>
            <a:r>
              <a:rPr lang="cs-CZ" b="1" dirty="0" smtClean="0">
                <a:latin typeface="Archivo Expanded Medium" pitchFamily="2" charset="-18"/>
                <a:cs typeface="Archivo Expanded Medium" pitchFamily="2" charset="-18"/>
              </a:rPr>
              <a:t>Rozvoj systému podpory lidí </a:t>
            </a:r>
            <a:r>
              <a:rPr lang="cs-CZ" b="1" dirty="0" smtClean="0">
                <a:latin typeface="Archivo Expanded Medium" pitchFamily="2" charset="-18"/>
                <a:cs typeface="Archivo Expanded Medium" pitchFamily="2" charset="-18"/>
              </a:rPr>
              <a:t/>
            </a:r>
            <a:br>
              <a:rPr lang="cs-CZ" b="1" dirty="0" smtClean="0">
                <a:latin typeface="Archivo Expanded Medium" pitchFamily="2" charset="-18"/>
                <a:cs typeface="Archivo Expanded Medium" pitchFamily="2" charset="-18"/>
              </a:rPr>
            </a:br>
            <a:r>
              <a:rPr lang="cs-CZ" b="1" dirty="0" smtClean="0">
                <a:latin typeface="Archivo Expanded Medium" pitchFamily="2" charset="-18"/>
                <a:cs typeface="Archivo Expanded Medium" pitchFamily="2" charset="-18"/>
              </a:rPr>
              <a:t>s </a:t>
            </a:r>
            <a:r>
              <a:rPr lang="cs-CZ" b="1" dirty="0" smtClean="0">
                <a:latin typeface="Archivo Expanded Medium" pitchFamily="2" charset="-18"/>
                <a:cs typeface="Archivo Expanded Medium" pitchFamily="2" charset="-18"/>
              </a:rPr>
              <a:t>psychickými potížemi</a:t>
            </a:r>
            <a:endParaRPr lang="cs-CZ" b="1" dirty="0">
              <a:latin typeface="Archivo Expanded Medium" pitchFamily="2" charset="-18"/>
              <a:cs typeface="Archivo Expanded Medium" pitchFamily="2" charset="-18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509963"/>
            <a:ext cx="9144000" cy="1655762"/>
          </a:xfrm>
        </p:spPr>
        <p:txBody>
          <a:bodyPr>
            <a:normAutofit/>
          </a:bodyPr>
          <a:lstStyle/>
          <a:p>
            <a:endParaRPr lang="cs-CZ" dirty="0" smtClean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 smtClean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89" y="0"/>
            <a:ext cx="2013811" cy="887022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637"/>
            <a:ext cx="1696469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34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05581" y="57671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s-CZ" b="1" dirty="0"/>
              <a:t>Realizace projektů reformy v Brně s cílem </a:t>
            </a:r>
            <a:br>
              <a:rPr lang="cs-CZ" b="1" dirty="0"/>
            </a:br>
            <a:r>
              <a:rPr lang="cs-CZ" b="1" dirty="0" smtClean="0"/>
              <a:t>uskutečnit </a:t>
            </a:r>
            <a:r>
              <a:rPr lang="cs-CZ" b="1" dirty="0"/>
              <a:t>Národní akční plán pro oblast duševního zdraví </a:t>
            </a:r>
            <a:br>
              <a:rPr lang="cs-CZ" b="1" dirty="0"/>
            </a:br>
            <a:endParaRPr lang="cs-CZ" b="1" dirty="0">
              <a:solidFill>
                <a:srgbClr val="007CB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b="1" dirty="0" smtClean="0"/>
              <a:t>Projekty </a:t>
            </a:r>
            <a:r>
              <a:rPr lang="cs-CZ" sz="3200" b="1" dirty="0"/>
              <a:t>2 CDZ </a:t>
            </a:r>
            <a:r>
              <a:rPr lang="cs-CZ" sz="3200" dirty="0"/>
              <a:t>(2018, 2019)– provázanost a vznik nových zdravotně sociálních </a:t>
            </a:r>
            <a:r>
              <a:rPr lang="cs-CZ" sz="3200" dirty="0" smtClean="0"/>
              <a:t>týmů společně se zdravotnickými partnery</a:t>
            </a:r>
            <a:endParaRPr lang="cs-CZ" sz="3200" dirty="0"/>
          </a:p>
          <a:p>
            <a:pPr marL="0" indent="0">
              <a:buNone/>
            </a:pPr>
            <a:r>
              <a:rPr lang="cs-CZ" sz="3200" b="1" dirty="0"/>
              <a:t>Projekt </a:t>
            </a:r>
            <a:r>
              <a:rPr lang="cs-CZ" sz="3200" b="1" dirty="0" err="1"/>
              <a:t>Multidisciplinarity</a:t>
            </a:r>
            <a:r>
              <a:rPr lang="cs-CZ" sz="3200" b="1" dirty="0"/>
              <a:t> </a:t>
            </a:r>
            <a:r>
              <a:rPr lang="cs-CZ" sz="3200" dirty="0"/>
              <a:t>– zaměření na podporu přechodu lidí z hospitalizací, na návaznost po hospitalizaci a spolupráci mezi lůžkovými zařízeními a týmy sociálních služeb, díky tomu vznikly </a:t>
            </a:r>
            <a:r>
              <a:rPr lang="cs-CZ" sz="3200" b="1" dirty="0"/>
              <a:t>nové formy spolupráce mezi zdravotními a sociálními službami</a:t>
            </a:r>
          </a:p>
          <a:p>
            <a:endParaRPr lang="cs-CZ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89" y="0"/>
            <a:ext cx="2013811" cy="88702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637"/>
            <a:ext cx="1696469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49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Naplňování dalších cílů Národního </a:t>
            </a:r>
            <a:r>
              <a:rPr lang="cs-CZ" sz="3200" b="1" dirty="0" smtClean="0"/>
              <a:t>akčního </a:t>
            </a:r>
            <a:r>
              <a:rPr lang="cs-CZ" sz="3200" b="1" dirty="0"/>
              <a:t>plánu  - synergický efekt reformy a dalších </a:t>
            </a:r>
            <a:r>
              <a:rPr lang="cs-CZ" sz="3200" b="1" dirty="0" smtClean="0"/>
              <a:t>projektů </a:t>
            </a:r>
            <a:r>
              <a:rPr lang="cs-CZ" sz="3200" b="1" dirty="0"/>
              <a:t>pro rozvoj systému</a:t>
            </a:r>
            <a:endParaRPr lang="cs-CZ" sz="3200" b="1" dirty="0">
              <a:solidFill>
                <a:srgbClr val="007CB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Norské fondy </a:t>
            </a:r>
            <a:r>
              <a:rPr lang="cs-CZ" dirty="0"/>
              <a:t>– podpora přístupu Otevřeného dialogu a práce s lidmi a jejich blízkými </a:t>
            </a:r>
            <a:r>
              <a:rPr lang="cs-CZ" b="1" dirty="0"/>
              <a:t>v psychické krizi</a:t>
            </a:r>
            <a:r>
              <a:rPr lang="cs-CZ" dirty="0"/>
              <a:t>, rozvoj práce s mladými lidmi a jejich podpůrnou sítí, školami, zdravotnickými zařízeními</a:t>
            </a:r>
          </a:p>
          <a:p>
            <a:r>
              <a:rPr lang="cs-CZ" b="1" dirty="0"/>
              <a:t>Agentura pro sociální začleňování </a:t>
            </a:r>
            <a:r>
              <a:rPr lang="cs-CZ" dirty="0"/>
              <a:t>– rozvíjení práce s lidmi bez domova a s duševním onemocněním – </a:t>
            </a:r>
            <a:r>
              <a:rPr lang="cs-CZ" b="1" dirty="0"/>
              <a:t>Terénní tým podpory bydlení</a:t>
            </a:r>
          </a:p>
          <a:p>
            <a:r>
              <a:rPr lang="cs-CZ" b="1" dirty="0" smtClean="0"/>
              <a:t>Práce ze strany města Brna </a:t>
            </a:r>
            <a:r>
              <a:rPr lang="cs-CZ" b="1" dirty="0"/>
              <a:t>a JMK </a:t>
            </a:r>
            <a:r>
              <a:rPr lang="cs-CZ" dirty="0"/>
              <a:t>– projekt města DOZP </a:t>
            </a:r>
            <a:r>
              <a:rPr lang="cs-CZ" b="1" dirty="0"/>
              <a:t>Start</a:t>
            </a:r>
            <a:r>
              <a:rPr lang="cs-CZ" dirty="0"/>
              <a:t>, Most, koordinace tématu duševního zdraví, </a:t>
            </a:r>
            <a:r>
              <a:rPr lang="cs-CZ" b="1" dirty="0"/>
              <a:t>setkávání krizových služeb</a:t>
            </a:r>
          </a:p>
          <a:p>
            <a:r>
              <a:rPr lang="cs-CZ" b="1" dirty="0"/>
              <a:t>Spolupráce s dalšími aktéry </a:t>
            </a:r>
            <a:r>
              <a:rPr lang="cs-CZ" dirty="0" smtClean="0"/>
              <a:t>– další </a:t>
            </a:r>
            <a:r>
              <a:rPr lang="cs-CZ" dirty="0"/>
              <a:t>sociální služby, </a:t>
            </a:r>
            <a:r>
              <a:rPr lang="cs-CZ" dirty="0" smtClean="0"/>
              <a:t>pracovníci </a:t>
            </a:r>
            <a:r>
              <a:rPr lang="cs-CZ" dirty="0"/>
              <a:t>městských částí</a:t>
            </a:r>
            <a:r>
              <a:rPr lang="cs-CZ" dirty="0" smtClean="0"/>
              <a:t>, ZZS JMK, ambulance, městská policie</a:t>
            </a:r>
            <a:endParaRPr lang="cs-CZ" dirty="0"/>
          </a:p>
          <a:p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89" y="0"/>
            <a:ext cx="2013811" cy="88702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637"/>
            <a:ext cx="1696469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55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ázek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0129" y="72483"/>
            <a:ext cx="2216264" cy="1349399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0029" y="987741"/>
            <a:ext cx="2330570" cy="1416123"/>
          </a:xfrm>
          <a:prstGeom prst="rect">
            <a:avLst/>
          </a:prstGeom>
        </p:spPr>
      </p:pic>
      <p:pic>
        <p:nvPicPr>
          <p:cNvPr id="19" name="Obrázek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9989" y="2221944"/>
            <a:ext cx="2216264" cy="1339919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80532" y="625005"/>
            <a:ext cx="10515600" cy="1325563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917" y="2390515"/>
            <a:ext cx="3888510" cy="24199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55" y="72737"/>
            <a:ext cx="2381372" cy="1397072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60" y="1540892"/>
            <a:ext cx="2161576" cy="1694872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215" y="3399798"/>
            <a:ext cx="2245813" cy="1562459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7714" y="46078"/>
            <a:ext cx="3041830" cy="1826656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06326" y="2151801"/>
            <a:ext cx="2163686" cy="1714446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23037" y="3856181"/>
            <a:ext cx="1668963" cy="2192011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27575" y="5107055"/>
            <a:ext cx="2328246" cy="1556969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12094" y="5526858"/>
            <a:ext cx="1928521" cy="1347731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414767" y="5354759"/>
            <a:ext cx="2231426" cy="1454112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4034" y="3998802"/>
            <a:ext cx="1434345" cy="1433598"/>
          </a:xfrm>
          <a:prstGeom prst="rect">
            <a:avLst/>
          </a:prstGeom>
        </p:spPr>
      </p:pic>
      <p:pic>
        <p:nvPicPr>
          <p:cNvPr id="20" name="Obrázek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352247" y="3181081"/>
            <a:ext cx="1264181" cy="2245902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66835" y="25518"/>
            <a:ext cx="2190870" cy="1630787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134222" y="1872734"/>
            <a:ext cx="1965621" cy="1315416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530480" y="5341959"/>
            <a:ext cx="2679312" cy="1466912"/>
          </a:xfrm>
          <a:prstGeom prst="rect">
            <a:avLst/>
          </a:prstGeom>
        </p:spPr>
      </p:pic>
      <p:pic>
        <p:nvPicPr>
          <p:cNvPr id="22" name="Obrázek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574729" y="5758403"/>
            <a:ext cx="1822246" cy="1033971"/>
          </a:xfrm>
          <a:prstGeom prst="rect">
            <a:avLst/>
          </a:prstGeom>
        </p:spPr>
      </p:pic>
      <p:pic>
        <p:nvPicPr>
          <p:cNvPr id="24" name="Obrázek 23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199453" y="1355898"/>
            <a:ext cx="1868373" cy="1146938"/>
          </a:xfrm>
          <a:prstGeom prst="rect">
            <a:avLst/>
          </a:prstGeom>
        </p:spPr>
      </p:pic>
      <p:pic>
        <p:nvPicPr>
          <p:cNvPr id="25" name="Obrázek 2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812544" y="38294"/>
            <a:ext cx="2254531" cy="1412840"/>
          </a:xfrm>
          <a:prstGeom prst="rect">
            <a:avLst/>
          </a:prstGeom>
        </p:spPr>
      </p:pic>
      <p:pic>
        <p:nvPicPr>
          <p:cNvPr id="26" name="Obrázek 2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056666" y="3842316"/>
            <a:ext cx="1490068" cy="1530461"/>
          </a:xfrm>
          <a:prstGeom prst="rect">
            <a:avLst/>
          </a:prstGeom>
        </p:spPr>
      </p:pic>
      <p:pic>
        <p:nvPicPr>
          <p:cNvPr id="27" name="Obrázek 26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340615" y="5341959"/>
            <a:ext cx="1717178" cy="1561071"/>
          </a:xfrm>
          <a:prstGeom prst="rect">
            <a:avLst/>
          </a:prstGeom>
        </p:spPr>
      </p:pic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2676731"/>
              </p:ext>
            </p:extLst>
          </p:nvPr>
        </p:nvGraphicFramePr>
        <p:xfrm>
          <a:off x="84664" y="840912"/>
          <a:ext cx="11311468" cy="5640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5" r:lo="rId26" r:qs="rId27" r:cs="rId28"/>
          </a:graphicData>
        </a:graphic>
      </p:graphicFrame>
    </p:spTree>
    <p:extLst>
      <p:ext uri="{BB962C8B-B14F-4D97-AF65-F5344CB8AC3E}">
        <p14:creationId xmlns:p14="http://schemas.microsoft.com/office/powerpoint/2010/main" val="251758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/>
              <a:t>Komunitní péče </a:t>
            </a:r>
            <a:r>
              <a:rPr lang="cs-CZ" sz="1800" dirty="0"/>
              <a:t>(Van </a:t>
            </a:r>
            <a:r>
              <a:rPr lang="cs-CZ" sz="1800" dirty="0" err="1"/>
              <a:t>Weeghel</a:t>
            </a:r>
            <a:r>
              <a:rPr lang="cs-CZ" sz="1800" dirty="0"/>
              <a:t>, 2009)</a:t>
            </a:r>
            <a:endParaRPr lang="cs-CZ" sz="1800" dirty="0">
              <a:solidFill>
                <a:srgbClr val="007CB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u="sng" dirty="0"/>
              <a:t>Regionální spolupracující síť služeb s cílem </a:t>
            </a:r>
          </a:p>
          <a:p>
            <a:r>
              <a:rPr lang="cs-CZ" dirty="0"/>
              <a:t>včasné identifikace a kontaktování lidí s psychickými problémy,</a:t>
            </a:r>
          </a:p>
          <a:p>
            <a:r>
              <a:rPr lang="cs-CZ" dirty="0"/>
              <a:t>poskytování psychické a somatické zdravotní péče, </a:t>
            </a:r>
          </a:p>
          <a:p>
            <a:r>
              <a:rPr lang="cs-CZ" dirty="0"/>
              <a:t>zajištění krizových služeb, </a:t>
            </a:r>
          </a:p>
          <a:p>
            <a:r>
              <a:rPr lang="cs-CZ" dirty="0"/>
              <a:t>poskytování podpory v bydlení, </a:t>
            </a:r>
          </a:p>
          <a:p>
            <a:r>
              <a:rPr lang="cs-CZ" dirty="0"/>
              <a:t>poskytování podpory v ekonomickém zajištění (práce, sociální dávky)</a:t>
            </a:r>
          </a:p>
          <a:p>
            <a:r>
              <a:rPr lang="cs-CZ" dirty="0"/>
              <a:t>podpora svépomoci lidí s duševním onemocněním, podpora rodin a blízkých a </a:t>
            </a:r>
            <a:r>
              <a:rPr lang="cs-CZ" dirty="0" err="1"/>
              <a:t>destigmatizační</a:t>
            </a:r>
            <a:r>
              <a:rPr lang="cs-CZ" dirty="0"/>
              <a:t> aktivity. </a:t>
            </a:r>
          </a:p>
          <a:p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89" y="0"/>
            <a:ext cx="2013811" cy="88702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637"/>
            <a:ext cx="1696469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05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 smtClean="0">
                <a:solidFill>
                  <a:srgbClr val="007C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Vstup do služeb Prahu</a:t>
            </a:r>
            <a:endParaRPr lang="cs-CZ" sz="4000" dirty="0">
              <a:solidFill>
                <a:srgbClr val="007CB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89" y="0"/>
            <a:ext cx="2013811" cy="88702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637"/>
            <a:ext cx="1696469" cy="1122363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4497029" y="1366951"/>
            <a:ext cx="2385552" cy="15410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Pobytové služby Chráněné bydlení 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974759" y="1993337"/>
            <a:ext cx="2223892" cy="17206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Terénní tým Podpory bydlení </a:t>
            </a:r>
            <a:endParaRPr lang="cs-CZ" sz="2400" dirty="0"/>
          </a:p>
        </p:txBody>
      </p:sp>
      <p:sp>
        <p:nvSpPr>
          <p:cNvPr id="9" name="Obdélník 8"/>
          <p:cNvSpPr/>
          <p:nvPr/>
        </p:nvSpPr>
        <p:spPr>
          <a:xfrm>
            <a:off x="255638" y="3043800"/>
            <a:ext cx="2163097" cy="17993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Terénní služby </a:t>
            </a:r>
          </a:p>
          <a:p>
            <a:pPr algn="ctr"/>
            <a:r>
              <a:rPr lang="cs-CZ" sz="2400" dirty="0" smtClean="0"/>
              <a:t>CDZ</a:t>
            </a:r>
          </a:p>
          <a:p>
            <a:pPr algn="ctr"/>
            <a:r>
              <a:rPr lang="cs-CZ" sz="2400" dirty="0" smtClean="0"/>
              <a:t>TT BJV</a:t>
            </a:r>
            <a:endParaRPr lang="cs-CZ" sz="2400" dirty="0"/>
          </a:p>
        </p:txBody>
      </p:sp>
      <p:sp>
        <p:nvSpPr>
          <p:cNvPr id="10" name="Obdélník 9"/>
          <p:cNvSpPr/>
          <p:nvPr/>
        </p:nvSpPr>
        <p:spPr>
          <a:xfrm>
            <a:off x="9226346" y="3244646"/>
            <a:ext cx="2477729" cy="17792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Terénní tým pro děti a mladistvé</a:t>
            </a:r>
            <a:endParaRPr lang="cs-CZ" sz="2400" dirty="0"/>
          </a:p>
        </p:txBody>
      </p:sp>
      <p:sp>
        <p:nvSpPr>
          <p:cNvPr id="11" name="Obdélník 10"/>
          <p:cNvSpPr/>
          <p:nvPr/>
        </p:nvSpPr>
        <p:spPr>
          <a:xfrm>
            <a:off x="7243302" y="5063001"/>
            <a:ext cx="2566219" cy="169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Komunitní tým</a:t>
            </a:r>
            <a:endParaRPr lang="cs-CZ" sz="2400" dirty="0"/>
          </a:p>
        </p:txBody>
      </p:sp>
      <p:sp>
        <p:nvSpPr>
          <p:cNvPr id="12" name="Obdélník 11"/>
          <p:cNvSpPr/>
          <p:nvPr/>
        </p:nvSpPr>
        <p:spPr>
          <a:xfrm>
            <a:off x="3927988" y="2935133"/>
            <a:ext cx="2208571" cy="1683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Terénní tým včasné podpory</a:t>
            </a:r>
            <a:endParaRPr lang="cs-CZ" sz="2400" dirty="0"/>
          </a:p>
        </p:txBody>
      </p:sp>
      <p:sp>
        <p:nvSpPr>
          <p:cNvPr id="13" name="Obdélník 12"/>
          <p:cNvSpPr/>
          <p:nvPr/>
        </p:nvSpPr>
        <p:spPr>
          <a:xfrm>
            <a:off x="3590618" y="5023875"/>
            <a:ext cx="2545941" cy="17230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Ambulantní služby </a:t>
            </a:r>
          </a:p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Centrum zotavení </a:t>
            </a:r>
            <a:endParaRPr lang="cs-CZ" sz="2400" dirty="0">
              <a:solidFill>
                <a:schemeClr val="tx1"/>
              </a:solidFill>
            </a:endParaRPr>
          </a:p>
        </p:txBody>
      </p:sp>
      <p:cxnSp>
        <p:nvCxnSpPr>
          <p:cNvPr id="15" name="Přímá spojnice se šipkou 14"/>
          <p:cNvCxnSpPr/>
          <p:nvPr/>
        </p:nvCxnSpPr>
        <p:spPr>
          <a:xfrm flipV="1">
            <a:off x="2635045" y="2290916"/>
            <a:ext cx="1602658" cy="9537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>
            <a:off x="2635045" y="3794187"/>
            <a:ext cx="10520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se šipkou 19"/>
          <p:cNvCxnSpPr/>
          <p:nvPr/>
        </p:nvCxnSpPr>
        <p:spPr>
          <a:xfrm flipV="1">
            <a:off x="2841523" y="4414684"/>
            <a:ext cx="6154993" cy="1549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se šipkou 25"/>
          <p:cNvCxnSpPr/>
          <p:nvPr/>
        </p:nvCxnSpPr>
        <p:spPr>
          <a:xfrm>
            <a:off x="2648565" y="4340838"/>
            <a:ext cx="4440493" cy="11750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se šipkou 27"/>
          <p:cNvCxnSpPr/>
          <p:nvPr/>
        </p:nvCxnSpPr>
        <p:spPr>
          <a:xfrm>
            <a:off x="2487561" y="4843104"/>
            <a:ext cx="948813" cy="6727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se šipkou 29"/>
          <p:cNvCxnSpPr/>
          <p:nvPr/>
        </p:nvCxnSpPr>
        <p:spPr>
          <a:xfrm flipV="1">
            <a:off x="2487561" y="3133121"/>
            <a:ext cx="4275147" cy="4359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Šipka dolů 7"/>
          <p:cNvSpPr/>
          <p:nvPr/>
        </p:nvSpPr>
        <p:spPr>
          <a:xfrm>
            <a:off x="7900588" y="726463"/>
            <a:ext cx="535489" cy="8763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Šipka dolů 13"/>
          <p:cNvSpPr/>
          <p:nvPr/>
        </p:nvSpPr>
        <p:spPr>
          <a:xfrm>
            <a:off x="10323871" y="2173697"/>
            <a:ext cx="786581" cy="8660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Šipka doprava 15"/>
          <p:cNvSpPr/>
          <p:nvPr/>
        </p:nvSpPr>
        <p:spPr>
          <a:xfrm>
            <a:off x="1789471" y="5810865"/>
            <a:ext cx="1494503" cy="4859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Šipka dolů 16"/>
          <p:cNvSpPr/>
          <p:nvPr/>
        </p:nvSpPr>
        <p:spPr>
          <a:xfrm>
            <a:off x="1337186" y="2290916"/>
            <a:ext cx="560440" cy="5407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Šipka dolů 18"/>
          <p:cNvSpPr/>
          <p:nvPr/>
        </p:nvSpPr>
        <p:spPr>
          <a:xfrm>
            <a:off x="6508955" y="648929"/>
            <a:ext cx="373626" cy="5801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Šipka doleva 21"/>
          <p:cNvSpPr/>
          <p:nvPr/>
        </p:nvSpPr>
        <p:spPr>
          <a:xfrm>
            <a:off x="6366389" y="3747446"/>
            <a:ext cx="876300" cy="48920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Šipka doleva 22"/>
          <p:cNvSpPr/>
          <p:nvPr/>
        </p:nvSpPr>
        <p:spPr>
          <a:xfrm>
            <a:off x="10178189" y="5735637"/>
            <a:ext cx="1099411" cy="54472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958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/>
              <a:t>Funkce týmů a  systém </a:t>
            </a:r>
            <a:r>
              <a:rPr lang="cs-CZ" sz="4000" b="1" dirty="0" smtClean="0"/>
              <a:t>podpory</a:t>
            </a:r>
            <a:endParaRPr lang="cs-CZ" sz="4000" dirty="0">
              <a:solidFill>
                <a:srgbClr val="007CB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/>
              <a:t>Vodítka</a:t>
            </a:r>
            <a:r>
              <a:rPr lang="cs-CZ" sz="2400" dirty="0"/>
              <a:t> – věk, zhodnocení zdravotního a sociálního fungování (tzv. GAF), potřeby člověka s psychickými problémy a jeho situace, region, </a:t>
            </a:r>
          </a:p>
          <a:p>
            <a:r>
              <a:rPr lang="cs-CZ" sz="2400" b="1" dirty="0"/>
              <a:t>Formy podpory </a:t>
            </a:r>
            <a:r>
              <a:rPr lang="cs-CZ" sz="2400" dirty="0"/>
              <a:t>- terénní podpora, ambulantní podpora, pobytové služby</a:t>
            </a:r>
          </a:p>
          <a:p>
            <a:pPr marL="0" indent="0">
              <a:buNone/>
            </a:pPr>
            <a:r>
              <a:rPr lang="cs-CZ" sz="2400" b="1" u="sng" dirty="0"/>
              <a:t>Funkce týmů </a:t>
            </a:r>
          </a:p>
          <a:p>
            <a:r>
              <a:rPr lang="cs-CZ" sz="2400" b="1" dirty="0"/>
              <a:t>na výzkumech založené přístupy a modely </a:t>
            </a:r>
            <a:r>
              <a:rPr lang="cs-CZ" sz="2400" b="1" dirty="0" smtClean="0"/>
              <a:t>podpory </a:t>
            </a:r>
            <a:r>
              <a:rPr lang="cs-CZ" sz="2400" dirty="0"/>
              <a:t>dle výstupů reformy psychiatrie (např. CDZ –standard/ ověření snižování počtu dní hospitalizací, včasná podpora – snížení </a:t>
            </a:r>
            <a:r>
              <a:rPr lang="cs-CZ" sz="2400" dirty="0" err="1"/>
              <a:t>chronifikace</a:t>
            </a:r>
            <a:r>
              <a:rPr lang="cs-CZ" sz="2400" dirty="0"/>
              <a:t> duševního onemocnění)</a:t>
            </a:r>
          </a:p>
          <a:p>
            <a:r>
              <a:rPr lang="cs-CZ" sz="2400" b="1" dirty="0"/>
              <a:t>prvky </a:t>
            </a:r>
            <a:r>
              <a:rPr lang="cs-CZ" sz="2400" b="1" dirty="0" smtClean="0"/>
              <a:t>podpory</a:t>
            </a:r>
            <a:r>
              <a:rPr lang="cs-CZ" sz="2400" dirty="0" smtClean="0"/>
              <a:t> </a:t>
            </a:r>
            <a:r>
              <a:rPr lang="cs-CZ" sz="2400" dirty="0"/>
              <a:t>dle metodik </a:t>
            </a:r>
            <a:r>
              <a:rPr lang="cs-CZ" sz="2400" dirty="0" err="1"/>
              <a:t>multidisciplinarity</a:t>
            </a:r>
            <a:r>
              <a:rPr lang="cs-CZ" sz="2400" dirty="0"/>
              <a:t> </a:t>
            </a:r>
            <a:r>
              <a:rPr lang="cs-CZ" sz="2400" b="1" dirty="0"/>
              <a:t>schválené </a:t>
            </a:r>
            <a:r>
              <a:rPr lang="cs-CZ" sz="2400" b="1" dirty="0" smtClean="0"/>
              <a:t>odbornou </a:t>
            </a:r>
            <a:r>
              <a:rPr lang="cs-CZ" sz="2400" b="1" dirty="0"/>
              <a:t>radou </a:t>
            </a:r>
            <a:r>
              <a:rPr lang="cs-CZ" sz="2400" b="1" dirty="0" smtClean="0"/>
              <a:t>reformy</a:t>
            </a:r>
            <a:endParaRPr lang="cs-CZ" sz="2400" b="1" dirty="0"/>
          </a:p>
          <a:p>
            <a:r>
              <a:rPr lang="cs-CZ" sz="2400" dirty="0"/>
              <a:t>naplňování cílů Národního akčního plánu pro duševní </a:t>
            </a:r>
            <a:r>
              <a:rPr lang="cs-CZ" sz="2400" dirty="0" smtClean="0"/>
              <a:t>zdraví </a:t>
            </a:r>
            <a:endParaRPr lang="cs-CZ" sz="2400" dirty="0"/>
          </a:p>
          <a:p>
            <a:endParaRPr lang="cs-CZ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89" y="0"/>
            <a:ext cx="2013811" cy="88702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637"/>
            <a:ext cx="1696469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1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/>
              <a:t>Další rozvoj od 1.1.2024</a:t>
            </a:r>
            <a:endParaRPr lang="cs-CZ" sz="4000" dirty="0">
              <a:solidFill>
                <a:srgbClr val="007CB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b="1" dirty="0"/>
              <a:t>Nové prvky systému podpory</a:t>
            </a:r>
            <a:r>
              <a:rPr lang="cs-CZ" sz="3200" dirty="0"/>
              <a:t> – 1.1. 2024</a:t>
            </a:r>
          </a:p>
          <a:p>
            <a:r>
              <a:rPr lang="cs-CZ" sz="3200" dirty="0"/>
              <a:t>Krizová pomoc </a:t>
            </a:r>
          </a:p>
          <a:p>
            <a:r>
              <a:rPr lang="cs-CZ" sz="3200" dirty="0"/>
              <a:t>Sociálně aktivizační služba pro rodiny s dětmi </a:t>
            </a:r>
          </a:p>
          <a:p>
            <a:pPr marL="0" indent="0">
              <a:buNone/>
            </a:pPr>
            <a:r>
              <a:rPr lang="cs-CZ" sz="3200" b="1" dirty="0"/>
              <a:t>Rozšíření možnosti podpory </a:t>
            </a:r>
          </a:p>
          <a:p>
            <a:pPr marL="0" indent="0">
              <a:buNone/>
            </a:pPr>
            <a:r>
              <a:rPr lang="cs-CZ" sz="3200" dirty="0"/>
              <a:t>– Včasnost</a:t>
            </a:r>
          </a:p>
          <a:p>
            <a:pPr>
              <a:buFontTx/>
              <a:buChar char="-"/>
            </a:pPr>
            <a:r>
              <a:rPr lang="cs-CZ" sz="3200" dirty="0"/>
              <a:t>Snížení věkové hranice</a:t>
            </a:r>
          </a:p>
          <a:p>
            <a:pPr>
              <a:buFontTx/>
              <a:buChar char="-"/>
            </a:pPr>
            <a:r>
              <a:rPr lang="cs-CZ" sz="3200" dirty="0"/>
              <a:t>Práce s celou rodinou</a:t>
            </a:r>
          </a:p>
          <a:p>
            <a:endParaRPr lang="cs-CZ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89" y="0"/>
            <a:ext cx="2013811" cy="88702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637"/>
            <a:ext cx="1696469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39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cs-CZ" sz="4000" dirty="0">
              <a:solidFill>
                <a:srgbClr val="007CB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89" y="0"/>
            <a:ext cx="2013811" cy="88702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637"/>
            <a:ext cx="1696469" cy="112236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8126" y="-37389"/>
            <a:ext cx="9550400" cy="2824154"/>
          </a:xfrm>
          <a:prstGeom prst="rect">
            <a:avLst/>
          </a:prstGeom>
        </p:spPr>
      </p:pic>
      <p:pic>
        <p:nvPicPr>
          <p:cNvPr id="10" name="Zástupný symbol pro obsah 9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209368" y="2771365"/>
            <a:ext cx="10815484" cy="408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09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449</Words>
  <Application>Microsoft Office PowerPoint</Application>
  <PresentationFormat>Širokoúhlá obrazovka</PresentationFormat>
  <Paragraphs>54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4" baseType="lpstr">
      <vt:lpstr>Archivo Expanded Medium</vt:lpstr>
      <vt:lpstr>Arial</vt:lpstr>
      <vt:lpstr>Calibri</vt:lpstr>
      <vt:lpstr>Calibri Light</vt:lpstr>
      <vt:lpstr>Motiv Office</vt:lpstr>
      <vt:lpstr>  Rozvoj systému podpory lidí  s psychickými potížemi</vt:lpstr>
      <vt:lpstr>Realizace projektů reformy v Brně s cílem  uskutečnit Národní akční plán pro oblast duševního zdraví  </vt:lpstr>
      <vt:lpstr>Naplňování dalších cílů Národního akčního plánu  - synergický efekt reformy a dalších projektů pro rozvoj systému</vt:lpstr>
      <vt:lpstr>Prezentace aplikace PowerPoint</vt:lpstr>
      <vt:lpstr>Komunitní péče (Van Weeghel, 2009)</vt:lpstr>
      <vt:lpstr>Vstup do služeb Prahu</vt:lpstr>
      <vt:lpstr>Funkce týmů a  systém podpory</vt:lpstr>
      <vt:lpstr>Další rozvoj od 1.1.2024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Zuzana Vernerová</dc:creator>
  <cp:lastModifiedBy>Zuzana Sovák</cp:lastModifiedBy>
  <cp:revision>15</cp:revision>
  <dcterms:created xsi:type="dcterms:W3CDTF">2022-03-24T09:53:09Z</dcterms:created>
  <dcterms:modified xsi:type="dcterms:W3CDTF">2023-04-10T16:59:41Z</dcterms:modified>
</cp:coreProperties>
</file>