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67" r:id="rId3"/>
    <p:sldId id="270" r:id="rId4"/>
    <p:sldId id="257" r:id="rId5"/>
    <p:sldId id="258" r:id="rId6"/>
    <p:sldId id="259" r:id="rId7"/>
    <p:sldId id="260" r:id="rId8"/>
    <p:sldId id="266" r:id="rId9"/>
    <p:sldId id="269" r:id="rId10"/>
    <p:sldId id="268" r:id="rId11"/>
    <p:sldId id="272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51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4/1/23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4/1/23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4/1/23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4/1/23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4/1/23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4/1/23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4/1/23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4/1/23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4/1/23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4/1/23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4/1/23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4/1/23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1FBE39-D6C0-F35E-69A8-1C9B06542A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Transformace </a:t>
            </a:r>
            <a:r>
              <a:rPr lang="cs-CZ" dirty="0" err="1"/>
              <a:t>emina</a:t>
            </a:r>
            <a:r>
              <a:rPr lang="cs-CZ" dirty="0"/>
              <a:t> zámku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49863A61-7EDC-0FF2-A11E-85E662A59E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2100" y="4329404"/>
            <a:ext cx="9070848" cy="809859"/>
          </a:xfrm>
        </p:spPr>
        <p:txBody>
          <a:bodyPr>
            <a:normAutofit fontScale="77500" lnSpcReduction="20000"/>
          </a:bodyPr>
          <a:lstStyle/>
          <a:p>
            <a:r>
              <a:rPr lang="cs-CZ" sz="3300" b="0" i="0" u="none" strike="noStrike" baseline="0" dirty="0">
                <a:solidFill>
                  <a:srgbClr val="000000"/>
                </a:solidFill>
                <a:latin typeface="Archivo-Medium"/>
              </a:rPr>
              <a:t>nutné podmínky pro přechod lidí s duševním onemocněním </a:t>
            </a:r>
          </a:p>
          <a:p>
            <a:r>
              <a:rPr lang="cs-CZ" sz="3300" b="0" i="0" u="none" strike="noStrike" baseline="0" dirty="0">
                <a:solidFill>
                  <a:srgbClr val="000000"/>
                </a:solidFill>
                <a:latin typeface="Archivo-Medium"/>
              </a:rPr>
              <a:t>do přirozeného prostředí</a:t>
            </a:r>
          </a:p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35963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6354F1-719C-0C62-0A90-FA533A565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V čem bychom potřebovali pomoci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18802A8-E92E-6B8B-B962-F2388CBD6D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cs-CZ" dirty="0"/>
          </a:p>
          <a:p>
            <a:r>
              <a:rPr lang="cs-CZ" dirty="0"/>
              <a:t>Motivovat klienty k přechodu </a:t>
            </a:r>
          </a:p>
          <a:p>
            <a:pPr marL="0" indent="0">
              <a:buNone/>
            </a:pPr>
            <a:r>
              <a:rPr lang="cs-CZ" dirty="0"/>
              <a:t>– peer pracovníci/e, dobrovolníci</a:t>
            </a:r>
          </a:p>
          <a:p>
            <a:r>
              <a:rPr lang="cs-CZ" dirty="0"/>
              <a:t>Aby se co nejvíce klientů navrátilo do běžného života </a:t>
            </a:r>
          </a:p>
          <a:p>
            <a:pPr marL="0" indent="0">
              <a:buNone/>
            </a:pPr>
            <a:r>
              <a:rPr lang="cs-CZ" dirty="0"/>
              <a:t>- A to nepůjde bez podpory terénních služeb</a:t>
            </a:r>
          </a:p>
          <a:p>
            <a:r>
              <a:rPr lang="cs-CZ" dirty="0"/>
              <a:t>Průchodný systém sociálních služeb pro tuto cílovou skupinu</a:t>
            </a:r>
          </a:p>
          <a:p>
            <a:pPr marL="0" indent="0">
              <a:buNone/>
            </a:pPr>
            <a:r>
              <a:rPr lang="cs-CZ" dirty="0"/>
              <a:t> na Znojemsku/JMK (pobytové, terénní, ambulantní, PL)</a:t>
            </a:r>
          </a:p>
          <a:p>
            <a:pPr>
              <a:buFontTx/>
              <a:buChar char="-"/>
            </a:pPr>
            <a:r>
              <a:rPr lang="cs-CZ" dirty="0"/>
              <a:t>Provázanost služeb (je jedno kde se klient přihlásí) domluva </a:t>
            </a:r>
          </a:p>
          <a:p>
            <a:pPr marL="0" indent="0">
              <a:buNone/>
            </a:pPr>
            <a:r>
              <a:rPr lang="cs-CZ" dirty="0"/>
              <a:t>typu služby, kterou opravdu potřebuje, která ho nejvíce uschopní </a:t>
            </a:r>
          </a:p>
          <a:p>
            <a:pPr marL="0" indent="0">
              <a:buNone/>
            </a:pPr>
            <a:r>
              <a:rPr lang="cs-CZ" dirty="0"/>
              <a:t>žít normální život</a:t>
            </a:r>
          </a:p>
          <a:p>
            <a:pPr>
              <a:buFontTx/>
              <a:buChar char="-"/>
            </a:pPr>
            <a:r>
              <a:rPr lang="cs-CZ" dirty="0"/>
              <a:t>Poznání, pochopení a spolupráce mezi poskytovateli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7181672-5AD8-DE9C-9869-B90F26095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7858778" y="2548939"/>
            <a:ext cx="4843806" cy="3208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989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1FBE39-D6C0-F35E-69A8-1C9B06542A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sz="6000" dirty="0"/>
              <a:t>Děkuji </a:t>
            </a:r>
            <a:br>
              <a:rPr lang="cs-CZ" sz="6000" dirty="0"/>
            </a:br>
            <a:r>
              <a:rPr lang="cs-CZ" sz="6000" dirty="0"/>
              <a:t>za pozornost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49863A61-7EDC-0FF2-A11E-85E662A59E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2100" y="4329404"/>
            <a:ext cx="9070848" cy="809859"/>
          </a:xfrm>
        </p:spPr>
        <p:txBody>
          <a:bodyPr>
            <a:normAutofit/>
          </a:bodyPr>
          <a:lstStyle/>
          <a:p>
            <a:r>
              <a:rPr lang="cs-CZ" dirty="0"/>
              <a:t>Vít Janků, Emin Zámek </a:t>
            </a:r>
            <a:r>
              <a:rPr lang="cs-CZ" dirty="0" err="1"/>
              <a:t>p.o</a:t>
            </a:r>
            <a:r>
              <a:rPr lang="cs-CZ" dirty="0"/>
              <a:t>. za podpory Martina </a:t>
            </a:r>
            <a:r>
              <a:rPr lang="cs-CZ" dirty="0" err="1"/>
              <a:t>Fojtíčeka</a:t>
            </a:r>
            <a:r>
              <a:rPr lang="cs-CZ" dirty="0"/>
              <a:t>, Ledovec </a:t>
            </a:r>
            <a:r>
              <a:rPr lang="cs-CZ" dirty="0" err="1"/>
              <a:t>z.s</a:t>
            </a:r>
            <a:r>
              <a:rPr lang="cs-CZ" dirty="0"/>
              <a:t>. </a:t>
            </a:r>
          </a:p>
          <a:p>
            <a:r>
              <a:rPr lang="cs-CZ" dirty="0"/>
              <a:t>a mnoha dalších</a:t>
            </a:r>
          </a:p>
        </p:txBody>
      </p:sp>
    </p:spTree>
    <p:extLst>
      <p:ext uri="{BB962C8B-B14F-4D97-AF65-F5344CB8AC3E}">
        <p14:creationId xmlns:p14="http://schemas.microsoft.com/office/powerpoint/2010/main" val="3624397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9214248-64DF-2AFA-FA20-4689DC0CB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Důležité zprávy dne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7B7B8FA-DD84-EA7C-2D40-79969BD162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054886"/>
            <a:ext cx="10058400" cy="393192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sz="6000" dirty="0">
                <a:latin typeface="Algerian" panose="04020705040A02060702" pitchFamily="82" charset="0"/>
              </a:rPr>
              <a:t> </a:t>
            </a:r>
            <a:r>
              <a:rPr lang="cs-CZ" sz="4800" dirty="0">
                <a:latin typeface="Algerian" panose="04020705040A02060702" pitchFamily="82" charset="0"/>
              </a:rPr>
              <a:t>ceny nemovitostí klesají</a:t>
            </a:r>
          </a:p>
          <a:p>
            <a:pPr marL="0" indent="0">
              <a:buNone/>
            </a:pPr>
            <a:r>
              <a:rPr lang="cs-CZ" sz="6000" dirty="0">
                <a:latin typeface="Algerian" panose="04020705040A02060702" pitchFamily="82" charset="0"/>
              </a:rPr>
              <a:t> </a:t>
            </a:r>
            <a:r>
              <a:rPr lang="cs-CZ" sz="4800" dirty="0">
                <a:latin typeface="Algerian" panose="04020705040A02060702" pitchFamily="82" charset="0"/>
              </a:rPr>
              <a:t>V Prahu je konference o psychiatrické péči</a:t>
            </a:r>
          </a:p>
          <a:p>
            <a:pPr marL="0" indent="0">
              <a:buNone/>
            </a:pPr>
            <a:r>
              <a:rPr lang="cs-CZ" sz="4800" dirty="0">
                <a:latin typeface="Algerian" panose="04020705040A02060702" pitchFamily="82" charset="0"/>
              </a:rPr>
              <a:t>Emin Zámek jde do úplné transformace</a:t>
            </a:r>
          </a:p>
        </p:txBody>
      </p:sp>
      <p:pic>
        <p:nvPicPr>
          <p:cNvPr id="5" name="Grafický objekt 4" descr="Marketing se souvislou výplní">
            <a:extLst>
              <a:ext uri="{FF2B5EF4-FFF2-40B4-BE49-F238E27FC236}">
                <a16:creationId xmlns:a16="http://schemas.microsoft.com/office/drawing/2014/main" id="{22CE6E4E-7680-ADFE-1AD7-B5420E83A6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9013" y="871194"/>
            <a:ext cx="914400" cy="914400"/>
          </a:xfrm>
          <a:prstGeom prst="rect">
            <a:avLst/>
          </a:prstGeom>
        </p:spPr>
      </p:pic>
      <p:pic>
        <p:nvPicPr>
          <p:cNvPr id="7" name="Grafický objekt 6" descr="Ruka s ukazováčkem ukazujícím doprava se souvislou výplní">
            <a:extLst>
              <a:ext uri="{FF2B5EF4-FFF2-40B4-BE49-F238E27FC236}">
                <a16:creationId xmlns:a16="http://schemas.microsoft.com/office/drawing/2014/main" id="{B0C3D0BA-7210-6109-319B-9ACC747759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9013" y="3154680"/>
            <a:ext cx="914400" cy="914400"/>
          </a:xfrm>
          <a:prstGeom prst="rect">
            <a:avLst/>
          </a:prstGeom>
        </p:spPr>
      </p:pic>
      <p:pic>
        <p:nvPicPr>
          <p:cNvPr id="4" name="Grafický objekt 3" descr="Ruka s ukazováčkem ukazujícím doprava se souvislou výplní">
            <a:extLst>
              <a:ext uri="{FF2B5EF4-FFF2-40B4-BE49-F238E27FC236}">
                <a16:creationId xmlns:a16="http://schemas.microsoft.com/office/drawing/2014/main" id="{E0E215BF-3417-A63A-45FB-EC8D33695D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9013" y="2287257"/>
            <a:ext cx="914400" cy="914400"/>
          </a:xfrm>
          <a:prstGeom prst="rect">
            <a:avLst/>
          </a:prstGeom>
        </p:spPr>
      </p:pic>
      <p:pic>
        <p:nvPicPr>
          <p:cNvPr id="6" name="Grafický objekt 5" descr="Ruka s ukazováčkem ukazujícím doprava se souvislou výplní">
            <a:extLst>
              <a:ext uri="{FF2B5EF4-FFF2-40B4-BE49-F238E27FC236}">
                <a16:creationId xmlns:a16="http://schemas.microsoft.com/office/drawing/2014/main" id="{CF0D1148-303D-9228-ABC7-50D0A18330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9013" y="402210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532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7284A8B-BF23-D450-529E-D6A83E20B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Zástupný obsah 10">
            <a:extLst>
              <a:ext uri="{FF2B5EF4-FFF2-40B4-BE49-F238E27FC236}">
                <a16:creationId xmlns:a16="http://schemas.microsoft.com/office/drawing/2014/main" id="{7D27BA10-FC0B-B7DB-2E88-AFD65949ED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 descr="Fotka">
            <a:extLst>
              <a:ext uri="{FF2B5EF4-FFF2-40B4-BE49-F238E27FC236}">
                <a16:creationId xmlns:a16="http://schemas.microsoft.com/office/drawing/2014/main" id="{E804659B-839B-7C12-10DE-288D4318AF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73" y="0"/>
            <a:ext cx="118125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303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8FEDE2D-2A8D-2167-307B-A5FDAC23F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Trocha dat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68F85FD-55DD-19E0-51F8-73FC02B114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569" y="1371808"/>
            <a:ext cx="10058400" cy="3954106"/>
          </a:xfrm>
        </p:spPr>
        <p:txBody>
          <a:bodyPr/>
          <a:lstStyle/>
          <a:p>
            <a:endParaRPr lang="cs-CZ" b="0" i="0" dirty="0">
              <a:solidFill>
                <a:srgbClr val="333333"/>
              </a:solidFill>
              <a:effectLst/>
              <a:latin typeface="Source Sans Pro" panose="020B0604020202020204" pitchFamily="34" charset="0"/>
            </a:endParaRPr>
          </a:p>
          <a:p>
            <a:r>
              <a:rPr lang="cs-CZ" b="0" i="0" dirty="0">
                <a:solidFill>
                  <a:srgbClr val="333333"/>
                </a:solidFill>
                <a:effectLst/>
                <a:latin typeface="Source Sans Pro" panose="020B0604020202020204" pitchFamily="34" charset="0"/>
              </a:rPr>
              <a:t>Emin zámek, příspěvková organizace, je domovem se zvláštním režimem, jehož zřizovatelem je Jihomoravský kraj. </a:t>
            </a:r>
          </a:p>
          <a:p>
            <a:r>
              <a:rPr lang="cs-CZ" b="0" i="0" dirty="0">
                <a:solidFill>
                  <a:srgbClr val="333333"/>
                </a:solidFill>
                <a:effectLst/>
                <a:latin typeface="Source Sans Pro" panose="020B0604020202020204" pitchFamily="34" charset="0"/>
              </a:rPr>
              <a:t>Naše zařízení poskytuje celoroční služby 60 klientům, kteří mají sníženou soběstačnost z důvodu jejich chronického duševního onemocnění, nebo duševního onemocnění vzniklého v důsledku závislosti na návykových látkách.</a:t>
            </a:r>
          </a:p>
          <a:p>
            <a:endParaRPr lang="cs-CZ" dirty="0"/>
          </a:p>
        </p:txBody>
      </p:sp>
      <p:pic>
        <p:nvPicPr>
          <p:cNvPr id="2050" name="Picture 2" descr="Víno Eminhof Diana Moravia - přívlastkové | Kupi.cz">
            <a:extLst>
              <a:ext uri="{FF2B5EF4-FFF2-40B4-BE49-F238E27FC236}">
                <a16:creationId xmlns:a16="http://schemas.microsoft.com/office/drawing/2014/main" id="{6C785C56-5B22-13A4-D034-47D04A8163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571" y="884612"/>
            <a:ext cx="1336028" cy="557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Alfons Mucha | Mucha-epopej.cz">
            <a:extLst>
              <a:ext uri="{FF2B5EF4-FFF2-40B4-BE49-F238E27FC236}">
                <a16:creationId xmlns:a16="http://schemas.microsoft.com/office/drawing/2014/main" id="{A97DFBB3-25E3-EC5E-E890-6C4AE070F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925" y="3348861"/>
            <a:ext cx="4527680" cy="3176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4111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BCE6846-F19C-416A-D3C8-865B324B9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Odkud se tady vzali klienti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D31D0C9-2FFC-DA94-FF59-F3B15150EB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Rozdělení klientů datumy nástupů do zařízení: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více jak 20 let       14 klientů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více jak 10 let       12 klientů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více jak 5 let         16 klientů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méně jak 5 let       12 klientů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dirty="0"/>
              <a:t>Průměrný věk: 60 let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4C7F8C7-94D7-9B89-5BF5-6DAD248FF5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6346486" y="2579320"/>
            <a:ext cx="4754880" cy="314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702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C54E785-ABF4-77B8-4BE5-99D801F58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Diagnózy a míra podpory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BB6FAE5-2216-47D8-3AD2-1C211F84CF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Schizofrenie – 29 klientů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Duální diagnóza – 21 klientů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Mentální postižení – 4 klientů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cs-CZ" dirty="0"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12 klientů s nízkou mírou podpory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24 klientů se střední mírou podpory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18 klientů je s nejvyšší mírou podpory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77D1B8DB-1B4C-5EE2-3B8F-F493947FA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6867449" y="2619056"/>
            <a:ext cx="4846554" cy="321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642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CFFC647-289D-C319-31FF-C2DB978C1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Předpoklady pro transformaci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0FC51C9-1652-597C-DB4D-3E3E0C0876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Mít zámek v lese tak 4 km od nejbližší obce</a:t>
            </a:r>
          </a:p>
          <a:p>
            <a:r>
              <a:rPr lang="cs-CZ" dirty="0"/>
              <a:t>V tom zámku mít 6ti lůžkové pokoje</a:t>
            </a:r>
          </a:p>
          <a:p>
            <a:r>
              <a:rPr lang="cs-CZ" dirty="0"/>
              <a:t>Dva společné záchody na chodbě</a:t>
            </a:r>
          </a:p>
          <a:p>
            <a:r>
              <a:rPr lang="cs-CZ" dirty="0"/>
              <a:t>Přesvědčení, že lidé s duševním postižením se mohou ještě zotavit a žít normální život</a:t>
            </a:r>
          </a:p>
          <a:p>
            <a:r>
              <a:rPr lang="cs-CZ" dirty="0"/>
              <a:t>Paní radní a lidi na odboru sociálních věcí, kterým 3 první body hodně vadí a 4 bodu věří že se stane</a:t>
            </a:r>
          </a:p>
          <a:p>
            <a:r>
              <a:rPr lang="cs-CZ" dirty="0"/>
              <a:t>tým lidí zevnitř a zvenku, který chce změnu a proces podporuje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8381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59198DE-5444-CDCA-3D13-9585B4BC7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Podoba transformace - služby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348A2F2B-246C-9B77-D948-3E68ED563F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/>
              <a:t>Plánované služby</a:t>
            </a:r>
          </a:p>
          <a:p>
            <a:pPr marL="0" indent="0">
              <a:buNone/>
            </a:pPr>
            <a:r>
              <a:rPr lang="cs-CZ" dirty="0"/>
              <a:t>3 domácnosti DZR s vysokou mírou podpory + ŠAOZ</a:t>
            </a:r>
          </a:p>
          <a:p>
            <a:pPr marL="0" indent="0">
              <a:buNone/>
            </a:pPr>
            <a:r>
              <a:rPr lang="cs-CZ" dirty="0"/>
              <a:t>6 domácnosti DZR se střední mírou podpory</a:t>
            </a:r>
          </a:p>
          <a:p>
            <a:pPr marL="0" indent="0">
              <a:buNone/>
            </a:pPr>
            <a:r>
              <a:rPr lang="cs-CZ" dirty="0"/>
              <a:t>3 domácnosti chráněného bydlení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/>
              <a:t>Co je ale hlavní:					Jak budou služby/domy vypadat?</a:t>
            </a:r>
          </a:p>
          <a:p>
            <a:pPr marL="0" indent="0">
              <a:buNone/>
            </a:pPr>
            <a:r>
              <a:rPr lang="cs-CZ" dirty="0"/>
              <a:t>Průtočnost služeb 				</a:t>
            </a:r>
            <a:r>
              <a:rPr lang="cs-CZ" i="1" dirty="0"/>
              <a:t>Jdu okolo a nevnímám to jako službu</a:t>
            </a:r>
          </a:p>
          <a:p>
            <a:pPr marL="0" indent="0">
              <a:buNone/>
            </a:pPr>
            <a:r>
              <a:rPr lang="cs-CZ" dirty="0"/>
              <a:t>Průchodnost služeb</a:t>
            </a:r>
          </a:p>
          <a:p>
            <a:pPr marL="0" indent="0">
              <a:buNone/>
            </a:pPr>
            <a:r>
              <a:rPr lang="cs-CZ" dirty="0"/>
              <a:t>Návaznost terénních služeb</a:t>
            </a:r>
          </a:p>
          <a:p>
            <a:pPr marL="0" indent="0">
              <a:buNone/>
            </a:pPr>
            <a:r>
              <a:rPr lang="cs-CZ" dirty="0"/>
              <a:t>Dostupnost bydlení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505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F73F181-87FB-12DB-4F2F-B2E69099F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Podoba transformace -hodnoty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F840CC5-DDC1-C0AF-D033-48A466B2B0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Kolik budete stavět baráků?</a:t>
            </a:r>
          </a:p>
          <a:p>
            <a:r>
              <a:rPr lang="cs-CZ" i="1" dirty="0"/>
              <a:t>Nejradši bychom nestavěli ani jeden</a:t>
            </a:r>
          </a:p>
          <a:p>
            <a:endParaRPr lang="cs-CZ" i="1" dirty="0"/>
          </a:p>
          <a:p>
            <a:r>
              <a:rPr lang="cs-CZ" i="1" dirty="0"/>
              <a:t>Co všechno se budou klienti učit?</a:t>
            </a:r>
          </a:p>
          <a:p>
            <a:r>
              <a:rPr lang="cs-CZ" i="1" dirty="0"/>
              <a:t>Budou se učit žít</a:t>
            </a:r>
          </a:p>
          <a:p>
            <a:endParaRPr lang="cs-CZ" i="1" dirty="0"/>
          </a:p>
          <a:p>
            <a:r>
              <a:rPr lang="cs-CZ" dirty="0"/>
              <a:t>Kolik bude lůžek, jaká kapacita? Neboli „Kam s ním“</a:t>
            </a:r>
          </a:p>
          <a:p>
            <a:r>
              <a:rPr lang="cs-CZ" i="1" dirty="0"/>
              <a:t>Řešení sociální situace, jaký bude žít život</a:t>
            </a:r>
          </a:p>
          <a:p>
            <a:endParaRPr lang="cs-CZ" i="1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3266C43-DBC2-B049-936A-DAEB92337D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8209507" y="2785224"/>
            <a:ext cx="4040153" cy="267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9027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2632</TotalTime>
  <Words>459</Words>
  <Application>Microsoft Macintosh PowerPoint</Application>
  <PresentationFormat>Širokoúhlá obrazovka</PresentationFormat>
  <Paragraphs>70</Paragraphs>
  <Slides>11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9" baseType="lpstr">
      <vt:lpstr>Algerian</vt:lpstr>
      <vt:lpstr>Archivo-Medium</vt:lpstr>
      <vt:lpstr>Calibri</vt:lpstr>
      <vt:lpstr>Century Gothic</vt:lpstr>
      <vt:lpstr>Garamond</vt:lpstr>
      <vt:lpstr>Helvetica</vt:lpstr>
      <vt:lpstr>Source Sans Pro</vt:lpstr>
      <vt:lpstr>Savon</vt:lpstr>
      <vt:lpstr>Transformace emina zámku</vt:lpstr>
      <vt:lpstr>Důležité zprávy dne</vt:lpstr>
      <vt:lpstr>Prezentace aplikace PowerPoint</vt:lpstr>
      <vt:lpstr>Trocha dat</vt:lpstr>
      <vt:lpstr>Odkud se tady vzali klienti</vt:lpstr>
      <vt:lpstr>Diagnózy a míra podpory</vt:lpstr>
      <vt:lpstr>Předpoklady pro transformaci</vt:lpstr>
      <vt:lpstr>Podoba transformace - služby</vt:lpstr>
      <vt:lpstr>Podoba transformace -hodnoty</vt:lpstr>
      <vt:lpstr>V čem bychom potřebovali pomoci</vt:lpstr>
      <vt:lpstr>Děkuji  za pozornost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Transformace emina zámku</dc:title>
  <dc:creator>Janků Vít</dc:creator>
  <cp:lastModifiedBy>Blanka Veškrnová</cp:lastModifiedBy>
  <cp:revision>14</cp:revision>
  <dcterms:created xsi:type="dcterms:W3CDTF">2023-03-29T05:04:05Z</dcterms:created>
  <dcterms:modified xsi:type="dcterms:W3CDTF">2023-04-01T20:49:43Z</dcterms:modified>
</cp:coreProperties>
</file>