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324" r:id="rId3"/>
    <p:sldId id="304" r:id="rId4"/>
    <p:sldId id="307" r:id="rId5"/>
    <p:sldId id="550" r:id="rId6"/>
    <p:sldId id="549" r:id="rId7"/>
    <p:sldId id="553" r:id="rId8"/>
    <p:sldId id="544" r:id="rId9"/>
    <p:sldId id="551" r:id="rId10"/>
    <p:sldId id="554" r:id="rId11"/>
    <p:sldId id="305" r:id="rId12"/>
    <p:sldId id="321" r:id="rId13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tin Fojtíček" initials="MF" lastIdx="1" clrIdx="0">
    <p:extLst>
      <p:ext uri="{19B8F6BF-5375-455C-9EA6-DF929625EA0E}">
        <p15:presenceInfo xmlns:p15="http://schemas.microsoft.com/office/powerpoint/2012/main" userId="d34ea915015b6cbb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83" autoAdjust="0"/>
    <p:restoredTop sz="94597"/>
  </p:normalViewPr>
  <p:slideViewPr>
    <p:cSldViewPr snapToGrid="0">
      <p:cViewPr varScale="1">
        <p:scale>
          <a:sx n="107" d="100"/>
          <a:sy n="107" d="100"/>
        </p:scale>
        <p:origin x="776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CABBD2-3B00-4295-9857-C6134BBD4D09}" type="datetimeFigureOut">
              <a:rPr lang="cs-CZ" smtClean="0"/>
              <a:t>03.04.2023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B61124-D74C-4317-BC3F-68BE0EBE713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092397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9906D-1C75-4793-8BBE-9077669019E1}" type="datetimeFigureOut">
              <a:rPr lang="cs-CZ" smtClean="0"/>
              <a:t>03.04.2023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7B2DC4-124C-4BEE-9973-D037E985958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03673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9906D-1C75-4793-8BBE-9077669019E1}" type="datetimeFigureOut">
              <a:rPr lang="cs-CZ" smtClean="0"/>
              <a:t>03.04.2023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7B2DC4-124C-4BEE-9973-D037E985958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377775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9906D-1C75-4793-8BBE-9077669019E1}" type="datetimeFigureOut">
              <a:rPr lang="cs-CZ" smtClean="0"/>
              <a:t>03.04.2023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7B2DC4-124C-4BEE-9973-D037E985958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866153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9906D-1C75-4793-8BBE-9077669019E1}" type="datetimeFigureOut">
              <a:rPr lang="cs-CZ" smtClean="0"/>
              <a:t>03.04.2023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7B2DC4-124C-4BEE-9973-D037E985958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794641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9906D-1C75-4793-8BBE-9077669019E1}" type="datetimeFigureOut">
              <a:rPr lang="cs-CZ" smtClean="0"/>
              <a:t>03.04.2023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7B2DC4-124C-4BEE-9973-D037E985958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437776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9906D-1C75-4793-8BBE-9077669019E1}" type="datetimeFigureOut">
              <a:rPr lang="cs-CZ" smtClean="0"/>
              <a:t>03.04.2023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7B2DC4-124C-4BEE-9973-D037E985958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886435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9906D-1C75-4793-8BBE-9077669019E1}" type="datetimeFigureOut">
              <a:rPr lang="cs-CZ" smtClean="0"/>
              <a:t>03.04.2023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7B2DC4-124C-4BEE-9973-D037E985958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001722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9906D-1C75-4793-8BBE-9077669019E1}" type="datetimeFigureOut">
              <a:rPr lang="cs-CZ" smtClean="0"/>
              <a:t>03.04.2023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7B2DC4-124C-4BEE-9973-D037E985958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414772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9906D-1C75-4793-8BBE-9077669019E1}" type="datetimeFigureOut">
              <a:rPr lang="cs-CZ" smtClean="0"/>
              <a:t>03.04.2023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7B2DC4-124C-4BEE-9973-D037E985958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58938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9906D-1C75-4793-8BBE-9077669019E1}" type="datetimeFigureOut">
              <a:rPr lang="cs-CZ" smtClean="0"/>
              <a:t>03.04.2023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7B2DC4-124C-4BEE-9973-D037E985958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827197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9906D-1C75-4793-8BBE-9077669019E1}" type="datetimeFigureOut">
              <a:rPr lang="cs-CZ" smtClean="0"/>
              <a:t>03.04.2023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7B2DC4-124C-4BEE-9973-D037E985958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734285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29906D-1C75-4793-8BBE-9077669019E1}" type="datetimeFigureOut">
              <a:rPr lang="cs-CZ" smtClean="0"/>
              <a:t>03.04.2023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7B2DC4-124C-4BEE-9973-D037E985958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415926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11" Type="http://schemas.openxmlformats.org/officeDocument/2006/relationships/image" Target="../media/image12.jpeg"/><Relationship Id="rId5" Type="http://schemas.openxmlformats.org/officeDocument/2006/relationships/image" Target="../media/image6.png"/><Relationship Id="rId10" Type="http://schemas.openxmlformats.org/officeDocument/2006/relationships/image" Target="../media/image11.JPG"/><Relationship Id="rId4" Type="http://schemas.openxmlformats.org/officeDocument/2006/relationships/image" Target="../media/image5.png"/><Relationship Id="rId9" Type="http://schemas.openxmlformats.org/officeDocument/2006/relationships/image" Target="../media/image10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askos.cz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www.google.com/url?sa=i&amp;url=https://www.apm.cz/obchodni-zastupci/mapa_cr_kontakty/&amp;psig=AOvVaw23BbWIzOiJoQTwzj-8AxIK&amp;ust=1622264667444000&amp;source=images&amp;cd=vfe&amp;ved=0CAIQjRxqFwoTCNiehfzM6_ACFQAAAAAdAAAAABAD" TargetMode="Externa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06637"/>
          </a:xfrm>
        </p:spPr>
        <p:txBody>
          <a:bodyPr>
            <a:noAutofit/>
          </a:bodyPr>
          <a:lstStyle/>
          <a:p>
            <a:br>
              <a:rPr lang="cs-CZ" dirty="0"/>
            </a:br>
            <a:br>
              <a:rPr lang="cs-CZ" dirty="0"/>
            </a:br>
            <a:r>
              <a:rPr lang="cs-CZ" b="1" dirty="0"/>
              <a:t>Reforma péče o duševní zdraví pokračuje? </a:t>
            </a:r>
            <a:endParaRPr lang="cs-CZ" sz="4800" b="1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4172325" y="4771708"/>
            <a:ext cx="3838113" cy="916696"/>
          </a:xfrm>
        </p:spPr>
        <p:txBody>
          <a:bodyPr>
            <a:normAutofit fontScale="77500" lnSpcReduction="20000"/>
          </a:bodyPr>
          <a:lstStyle/>
          <a:p>
            <a:pPr lvl="0"/>
            <a:r>
              <a:rPr lang="cs-CZ" sz="4200" dirty="0">
                <a:solidFill>
                  <a:schemeClr val="accent1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Asociace komunitních služeb</a:t>
            </a:r>
            <a:endParaRPr lang="cs-CZ" dirty="0">
              <a:solidFill>
                <a:srgbClr val="36AFCE">
                  <a:lumMod val="75000"/>
                </a:srgb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Zástupný symbol pro obsah 4">
            <a:extLst>
              <a:ext uri="{FF2B5EF4-FFF2-40B4-BE49-F238E27FC236}">
                <a16:creationId xmlns:a16="http://schemas.microsoft.com/office/drawing/2014/main" id="{5A0D563A-FC72-4A86-BA33-B10FD5234CF7}"/>
              </a:ext>
            </a:extLst>
          </p:cNvPr>
          <p:cNvSpPr txBox="1">
            <a:spLocks/>
          </p:cNvSpPr>
          <p:nvPr/>
        </p:nvSpPr>
        <p:spPr>
          <a:xfrm>
            <a:off x="3231500" y="4052617"/>
            <a:ext cx="5719764" cy="7190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sz="3600" b="1" dirty="0">
                <a:solidFill>
                  <a:schemeClr val="accent1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Blanka Veškrnová</a:t>
            </a:r>
            <a:endParaRPr lang="cs-CZ" sz="3600" dirty="0"/>
          </a:p>
          <a:p>
            <a:endParaRPr lang="cs-CZ" dirty="0"/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FDECDBFD-072B-7D4C-83DF-406FD8E59A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504" y="4405745"/>
            <a:ext cx="2351314" cy="1936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20703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4D2EE6E-2337-8389-72F9-3A6D42466B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TEĎ A TADY JE POTŘEBA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1224046E-D75B-E2C9-FB52-DAA0637854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STÁLE POSKYTOVAT PODPORU LIDÍ S PSYCHICKÝMI PROBLÉMY</a:t>
            </a:r>
          </a:p>
          <a:p>
            <a:endParaRPr lang="cs-CZ" dirty="0"/>
          </a:p>
          <a:p>
            <a:r>
              <a:rPr lang="cs-CZ" dirty="0"/>
              <a:t>STÁLE HLEDAT NOVÉ CESTY A ŘEŠENÍ stávající situace nárustu duševních onemocnění dětí a dospívajících</a:t>
            </a:r>
          </a:p>
          <a:p>
            <a:pPr marL="0" indent="0">
              <a:buNone/>
            </a:pPr>
            <a:endParaRPr lang="cs-CZ" dirty="0"/>
          </a:p>
          <a:p>
            <a:r>
              <a:rPr lang="cs-CZ" dirty="0"/>
              <a:t>Usilovat o udržení tématu duševního zdraví na krajích a obcích</a:t>
            </a:r>
          </a:p>
        </p:txBody>
      </p:sp>
    </p:spTree>
    <p:extLst>
      <p:ext uri="{BB962C8B-B14F-4D97-AF65-F5344CB8AC3E}">
        <p14:creationId xmlns:p14="http://schemas.microsoft.com/office/powerpoint/2010/main" val="3200750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190F35C-9F4C-1F44-BFA5-0C9ACD4E64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4" name="Zástupný obsah 3">
            <a:extLst>
              <a:ext uri="{FF2B5EF4-FFF2-40B4-BE49-F238E27FC236}">
                <a16:creationId xmlns:a16="http://schemas.microsoft.com/office/drawing/2014/main" id="{F56DBEF6-611D-A149-B7BD-AE21DECE441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6585" y="2062269"/>
            <a:ext cx="3277325" cy="2659382"/>
          </a:xfrm>
          <a:prstGeom prst="rect">
            <a:avLst/>
          </a:prstGeom>
        </p:spPr>
      </p:pic>
      <p:pic>
        <p:nvPicPr>
          <p:cNvPr id="6" name="Content Placeholder 3" descr="IMG_0924.JPG">
            <a:extLst>
              <a:ext uri="{FF2B5EF4-FFF2-40B4-BE49-F238E27FC236}">
                <a16:creationId xmlns:a16="http://schemas.microsoft.com/office/drawing/2014/main" id="{7734AEEC-42D3-FF42-9BE9-E1C8F0912E7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-17906" r="-17906"/>
          <a:stretch>
            <a:fillRect/>
          </a:stretch>
        </p:blipFill>
        <p:spPr>
          <a:xfrm>
            <a:off x="8358423" y="45178"/>
            <a:ext cx="5288056" cy="2861953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3160F48E-23DF-8948-A99B-D3379765ED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-159629" y="598896"/>
            <a:ext cx="3191590" cy="2394537"/>
          </a:xfrm>
          <a:prstGeom prst="rect">
            <a:avLst/>
          </a:prstGeom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439D5FBF-1132-A941-A70A-EBC913945A7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413960"/>
            <a:ext cx="3360981" cy="2521625"/>
          </a:xfrm>
          <a:prstGeom prst="rect">
            <a:avLst/>
          </a:prstGeom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id="{155B95CC-1074-9A45-A100-CC7091B5854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8265" y="4254817"/>
            <a:ext cx="3678423" cy="2875005"/>
          </a:xfrm>
          <a:prstGeom prst="rect">
            <a:avLst/>
          </a:prstGeom>
        </p:spPr>
      </p:pic>
      <p:pic>
        <p:nvPicPr>
          <p:cNvPr id="10" name="Obrázek 9">
            <a:extLst>
              <a:ext uri="{FF2B5EF4-FFF2-40B4-BE49-F238E27FC236}">
                <a16:creationId xmlns:a16="http://schemas.microsoft.com/office/drawing/2014/main" id="{CB837505-C534-9442-BACE-796C0602A34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86" t="14395" r="8181" b="14093"/>
          <a:stretch/>
        </p:blipFill>
        <p:spPr>
          <a:xfrm>
            <a:off x="2633435" y="180478"/>
            <a:ext cx="3100279" cy="2283398"/>
          </a:xfrm>
          <a:prstGeom prst="rect">
            <a:avLst/>
          </a:prstGeom>
        </p:spPr>
      </p:pic>
      <p:pic>
        <p:nvPicPr>
          <p:cNvPr id="12" name="Zástupný symbol pro obsah 4">
            <a:extLst>
              <a:ext uri="{FF2B5EF4-FFF2-40B4-BE49-F238E27FC236}">
                <a16:creationId xmlns:a16="http://schemas.microsoft.com/office/drawing/2014/main" id="{A3F81D6C-78AD-054B-8E7F-2F45CD299E6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2" y="4035763"/>
            <a:ext cx="3999060" cy="3093522"/>
          </a:xfrm>
          <a:prstGeom prst="rect">
            <a:avLst/>
          </a:prstGeom>
        </p:spPr>
      </p:pic>
      <p:pic>
        <p:nvPicPr>
          <p:cNvPr id="14" name="Zástupný symbol pro obsah 7">
            <a:extLst>
              <a:ext uri="{FF2B5EF4-FFF2-40B4-BE49-F238E27FC236}">
                <a16:creationId xmlns:a16="http://schemas.microsoft.com/office/drawing/2014/main" id="{F92409A6-6CFC-094C-9F07-6703448CA8E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6689" y="4421398"/>
            <a:ext cx="4535407" cy="2971758"/>
          </a:xfrm>
          <a:prstGeom prst="rect">
            <a:avLst/>
          </a:prstGeom>
        </p:spPr>
      </p:pic>
      <p:pic>
        <p:nvPicPr>
          <p:cNvPr id="15" name="Zástupný symbol pro obsah 5">
            <a:extLst>
              <a:ext uri="{FF2B5EF4-FFF2-40B4-BE49-F238E27FC236}">
                <a16:creationId xmlns:a16="http://schemas.microsoft.com/office/drawing/2014/main" id="{919A2DA7-D4C6-F741-BD3A-B0F9F513CFE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8904" y="-276633"/>
            <a:ext cx="3929662" cy="2861954"/>
          </a:xfrm>
        </p:spPr>
      </p:pic>
      <p:pic>
        <p:nvPicPr>
          <p:cNvPr id="17" name="Zástupný obsah 4">
            <a:extLst>
              <a:ext uri="{FF2B5EF4-FFF2-40B4-BE49-F238E27FC236}">
                <a16:creationId xmlns:a16="http://schemas.microsoft.com/office/drawing/2014/main" id="{5035FD71-08E6-7D43-A2DC-3BA4D388A47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5247" y="-48000"/>
            <a:ext cx="5530624" cy="2515382"/>
          </a:xfrm>
          <a:prstGeom prst="rect">
            <a:avLst/>
          </a:prstGeom>
        </p:spPr>
      </p:pic>
      <p:pic>
        <p:nvPicPr>
          <p:cNvPr id="19" name="Zástupný symbol pro obsah 5">
            <a:extLst>
              <a:ext uri="{FF2B5EF4-FFF2-40B4-BE49-F238E27FC236}">
                <a16:creationId xmlns:a16="http://schemas.microsoft.com/office/drawing/2014/main" id="{83F824BD-952A-0249-90FD-EFF17618524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3910" y="2315688"/>
            <a:ext cx="5679366" cy="2315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20992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01EABF3-E3F8-2F4D-9489-B17609BCED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Za AKS     -         reforma péče o duševní zdraví pokračuje – tam, </a:t>
            </a:r>
            <a:r>
              <a:rPr lang="cs-CZ"/>
              <a:t>kde začala…</a:t>
            </a:r>
            <a:endParaRPr lang="cs-CZ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35CF6228-E9C3-BE4E-98B1-42A08CAF75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480172"/>
          </a:xfrm>
        </p:spPr>
        <p:txBody>
          <a:bodyPr/>
          <a:lstStyle/>
          <a:p>
            <a:endParaRPr lang="cs-CZ" dirty="0"/>
          </a:p>
          <a:p>
            <a:r>
              <a:rPr lang="cs-CZ" dirty="0"/>
              <a:t>DĚKUJI ZA POZORNOST!                   </a:t>
            </a:r>
          </a:p>
          <a:p>
            <a:pPr marL="0" indent="0">
              <a:buNone/>
            </a:pPr>
            <a:endParaRPr lang="cs-CZ" dirty="0"/>
          </a:p>
          <a:p>
            <a:r>
              <a:rPr lang="cs-CZ" dirty="0"/>
              <a:t>„Kde je vůle, tam je cesta“.</a:t>
            </a:r>
          </a:p>
          <a:p>
            <a:r>
              <a:rPr lang="cs-CZ" dirty="0">
                <a:hlinkClick r:id="rId2"/>
              </a:rPr>
              <a:t> www.askos.cz</a:t>
            </a:r>
            <a:endParaRPr lang="cs-CZ" dirty="0"/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0E39A2B9-2C96-0C4A-86CD-16670E31EE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38904" y="4558145"/>
            <a:ext cx="2351314" cy="1936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96176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615C6F3-7852-EE55-9568-97F61036DB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15546"/>
            <a:ext cx="10515600" cy="1325563"/>
          </a:xfrm>
        </p:spPr>
        <p:txBody>
          <a:bodyPr/>
          <a:lstStyle/>
          <a:p>
            <a:r>
              <a:rPr lang="cs-CZ" dirty="0"/>
              <a:t>Asociace komunitních služeb v oblasti péče o duševní zdraví (AKS)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1564E348-5B41-7092-B61A-E259574F44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575175"/>
          </a:xfrm>
        </p:spPr>
        <p:txBody>
          <a:bodyPr/>
          <a:lstStyle/>
          <a:p>
            <a:r>
              <a:rPr lang="cs-CZ" dirty="0"/>
              <a:t>AKS vznikla před </a:t>
            </a:r>
            <a:r>
              <a:rPr lang="cs-CZ" dirty="0">
                <a:highlight>
                  <a:srgbClr val="FFFF00"/>
                </a:highlight>
              </a:rPr>
              <a:t>23 lety  </a:t>
            </a:r>
            <a:r>
              <a:rPr lang="cs-CZ" dirty="0"/>
              <a:t>a v současnosti ji tvoří </a:t>
            </a:r>
            <a:r>
              <a:rPr lang="cs-CZ" dirty="0">
                <a:highlight>
                  <a:srgbClr val="FFFF00"/>
                </a:highlight>
              </a:rPr>
              <a:t>48</a:t>
            </a:r>
            <a:r>
              <a:rPr lang="cs-CZ" dirty="0"/>
              <a:t> členských organizací</a:t>
            </a:r>
          </a:p>
          <a:p>
            <a:r>
              <a:rPr lang="cs-CZ" dirty="0"/>
              <a:t>Působí na zdravotně-sociálním pomezí</a:t>
            </a:r>
          </a:p>
          <a:p>
            <a:r>
              <a:rPr lang="cs-CZ" dirty="0"/>
              <a:t>Pracují zde sociální pracovníci, pracovníci v sociálních službách, psychologové, zdravotní sestry, peer pracovníci, lékaři ( psychiatři), sociální pedagogové, atd., kteří se angažují specificky v oblasti duševního zdraví</a:t>
            </a:r>
          </a:p>
          <a:p>
            <a:r>
              <a:rPr lang="cs-CZ" dirty="0"/>
              <a:t>Společné znaky komunitních služeb : podporují člověka 				v </a:t>
            </a:r>
            <a:r>
              <a:rPr lang="cs-CZ" b="1" dirty="0"/>
              <a:t>přirozeném prostředí a individuálně.</a:t>
            </a:r>
          </a:p>
          <a:p>
            <a:endParaRPr lang="cs-CZ" dirty="0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30827839-8587-8962-F681-C04CED64BA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504" y="4405745"/>
            <a:ext cx="2351314" cy="1936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54152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E80580F-8774-2F4C-AAC3-EE1B34A09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Asociace komunitních služeb v oblasti péče o duševní zdraví (AKS)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CA6811FC-418E-6043-88C3-B5D47CAF08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cs-CZ" dirty="0"/>
              <a:t>Reforma nezačala až tvorbou Strategie v r.2013 ani realizací projektů financovaných z fondů EU v r.2017</a:t>
            </a:r>
          </a:p>
          <a:p>
            <a:pPr marL="0" indent="0">
              <a:buNone/>
            </a:pPr>
            <a:endParaRPr lang="cs-CZ" dirty="0"/>
          </a:p>
          <a:p>
            <a:r>
              <a:rPr lang="cs-CZ" dirty="0"/>
              <a:t>Začala </a:t>
            </a:r>
            <a:r>
              <a:rPr lang="cs-CZ" b="1" dirty="0"/>
              <a:t>přechodem prvních odborníků z velkých ústavů (PL/PN) </a:t>
            </a:r>
            <a:r>
              <a:rPr lang="cs-CZ" dirty="0"/>
              <a:t>a </a:t>
            </a:r>
            <a:r>
              <a:rPr lang="cs-CZ" b="1" dirty="0"/>
              <a:t>založením prvních komunitních služeb pro lidi s DO </a:t>
            </a:r>
            <a:r>
              <a:rPr lang="cs-CZ" dirty="0"/>
              <a:t>– Fokus Praha, Ledovec Plzeň, Práh Brno, Mens Sana Ostrava….atd.</a:t>
            </a:r>
          </a:p>
          <a:p>
            <a:pPr marL="0" indent="0">
              <a:buNone/>
            </a:pPr>
            <a:endParaRPr lang="cs-CZ" dirty="0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cs-CZ" dirty="0"/>
              <a:t>A byly to také pracovníci komunitních služeb, kteří 			 </a:t>
            </a:r>
            <a:r>
              <a:rPr lang="cs-CZ" b="1" dirty="0"/>
              <a:t>usilovali o změnu </a:t>
            </a:r>
            <a:r>
              <a:rPr lang="cs-CZ" dirty="0"/>
              <a:t>( na základě zkušeností s poskytováním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cs-CZ" dirty="0"/>
              <a:t>   služeb a stáží v Itálii, Velké Británii, Holandsku…)</a:t>
            </a:r>
          </a:p>
        </p:txBody>
      </p:sp>
      <p:pic>
        <p:nvPicPr>
          <p:cNvPr id="4" name="Zástupný obsah 3">
            <a:extLst>
              <a:ext uri="{FF2B5EF4-FFF2-40B4-BE49-F238E27FC236}">
                <a16:creationId xmlns:a16="http://schemas.microsoft.com/office/drawing/2014/main" id="{09CC5504-FB42-714E-9F41-6ED7375D9B4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535885" y="4465122"/>
            <a:ext cx="2375065" cy="1876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13422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117D7DCB-683A-4846-ACD8-F54D912790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516361"/>
            <a:ext cx="10515600" cy="5660602"/>
          </a:xfrm>
        </p:spPr>
        <p:txBody>
          <a:bodyPr/>
          <a:lstStyle/>
          <a:p>
            <a:pPr marL="0" indent="0">
              <a:buNone/>
            </a:pPr>
            <a:endParaRPr lang="cs-CZ" b="1" dirty="0">
              <a:solidFill>
                <a:srgbClr val="FF0000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cs-CZ" dirty="0"/>
              <a:t>Pracovníci komunitních služeb byli  ( do konce září 2022) zapojeni do všech projektů MZČR nebo NUDZ (od r.2017 -2022), z toho </a:t>
            </a:r>
          </a:p>
          <a:p>
            <a:pPr marL="0" indent="0">
              <a:spcBef>
                <a:spcPts val="0"/>
              </a:spcBef>
              <a:buNone/>
            </a:pPr>
            <a:r>
              <a:rPr lang="cs-CZ" dirty="0"/>
              <a:t>mnozí z nich v řídících orgánech reformy  i  </a:t>
            </a:r>
          </a:p>
          <a:p>
            <a:pPr marL="0" indent="0">
              <a:spcBef>
                <a:spcPts val="0"/>
              </a:spcBef>
              <a:buNone/>
            </a:pPr>
            <a:r>
              <a:rPr lang="cs-CZ" dirty="0"/>
              <a:t>jako odborní garanti projektů realizovaných MZČR.</a:t>
            </a:r>
          </a:p>
          <a:p>
            <a:pPr marL="0" indent="0">
              <a:spcBef>
                <a:spcPts val="0"/>
              </a:spcBef>
              <a:buNone/>
            </a:pPr>
            <a:endParaRPr lang="cs-CZ" dirty="0"/>
          </a:p>
          <a:p>
            <a:pPr marL="0" indent="0">
              <a:spcBef>
                <a:spcPts val="0"/>
              </a:spcBef>
              <a:buNone/>
            </a:pPr>
            <a:endParaRPr lang="cs-CZ" b="1" dirty="0"/>
          </a:p>
          <a:p>
            <a:pPr marL="0" indent="0">
              <a:spcBef>
                <a:spcPts val="0"/>
              </a:spcBef>
              <a:buNone/>
            </a:pPr>
            <a:r>
              <a:rPr lang="cs-CZ" b="1" dirty="0"/>
              <a:t>Odborná rada AKS iniciovala SWOT analýzu reformy</a:t>
            </a:r>
            <a:r>
              <a:rPr lang="cs-CZ" dirty="0"/>
              <a:t>, se kterou byli seznámeni zástupci MZ, včetně návrhů projektů na další programovací období (vycházející ze SWOT) a doporučení pro další nutné               kroky ( předpoklady ) pro pokračování reformy.</a:t>
            </a:r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5" name="Zástupný obsah 3">
            <a:extLst>
              <a:ext uri="{FF2B5EF4-FFF2-40B4-BE49-F238E27FC236}">
                <a16:creationId xmlns:a16="http://schemas.microsoft.com/office/drawing/2014/main" id="{13E69875-FF09-BE45-A836-4044EC083F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4021" y="4755982"/>
            <a:ext cx="2006929" cy="1585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43363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555DF21-8C8C-55F2-0F88-1B20500032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>
                <a:solidFill>
                  <a:srgbClr val="FF0000"/>
                </a:solidFill>
              </a:rPr>
              <a:t>Z pohledu komunitních služeb:</a:t>
            </a:r>
            <a:endParaRPr lang="cs-CZ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52A69395-25E9-9968-8F7F-84FFD250C6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65662"/>
            <a:ext cx="10515600" cy="4811301"/>
          </a:xfrm>
        </p:spPr>
        <p:txBody>
          <a:bodyPr>
            <a:normAutofit/>
          </a:bodyPr>
          <a:lstStyle/>
          <a:p>
            <a:endParaRPr lang="cs-CZ" dirty="0"/>
          </a:p>
          <a:p>
            <a:r>
              <a:rPr lang="cs-CZ" dirty="0">
                <a:highlight>
                  <a:srgbClr val="FFFF00"/>
                </a:highlight>
              </a:rPr>
              <a:t>NEDOŠLO K OČEKÁVANÉ SYSTÉMOVÉ ZMĚNĚ </a:t>
            </a:r>
            <a:r>
              <a:rPr lang="cs-CZ" dirty="0"/>
              <a:t>( očekávané ze strany komunitních služeb)</a:t>
            </a:r>
          </a:p>
          <a:p>
            <a:r>
              <a:rPr lang="cs-CZ" dirty="0"/>
              <a:t>NEBYL NA ZAČÁTKU DEFINOVÁN CÍL REFORMY ( ani termín jeho dosažení – mluví se o desetiletích, možná o padesáti letech….)….kromě obecného cíle obsaženého v Malém průvodci reformou: „ </a:t>
            </a:r>
            <a:r>
              <a:rPr lang="cs-CZ" dirty="0">
                <a:solidFill>
                  <a:schemeClr val="accent1"/>
                </a:solidFill>
              </a:rPr>
              <a:t>Obecným cílem reformy je zlepšit kvalitu života lidí s DO</a:t>
            </a:r>
            <a:r>
              <a:rPr lang="cs-CZ" dirty="0"/>
              <a:t>.“</a:t>
            </a:r>
          </a:p>
          <a:p>
            <a:pPr marL="0" indent="0">
              <a:buNone/>
            </a:pPr>
            <a:endParaRPr lang="cs-CZ" dirty="0">
              <a:solidFill>
                <a:schemeClr val="accent1"/>
              </a:solidFill>
            </a:endParaRP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F6741968-3A96-A580-564C-50C9C1259D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6534" y="5492338"/>
            <a:ext cx="1852551" cy="1466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16677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C69583E-60CC-6C3C-3BAC-F7E8253FA0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b="1" dirty="0"/>
              <a:t>Z pohledu komunitních služeb je Reforma péče o duševní zdraví na svém začátku  -předneseno 2022</a:t>
            </a:r>
            <a:endParaRPr lang="cs-CZ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B4953231-A6E4-E75A-79CA-66691DB6F7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cs-CZ" dirty="0">
                <a:solidFill>
                  <a:srgbClr val="FF0000"/>
                </a:solidFill>
              </a:rPr>
              <a:t>Pokud má pokračovat je potřeba dále pracovat:</a:t>
            </a:r>
          </a:p>
          <a:p>
            <a:r>
              <a:rPr lang="cs-CZ" dirty="0"/>
              <a:t>na </a:t>
            </a:r>
            <a:r>
              <a:rPr lang="cs-CZ" b="1" dirty="0">
                <a:solidFill>
                  <a:srgbClr val="FF0000"/>
                </a:solidFill>
              </a:rPr>
              <a:t>vytvoření</a:t>
            </a:r>
            <a:r>
              <a:rPr lang="cs-CZ" b="1" dirty="0"/>
              <a:t> </a:t>
            </a:r>
            <a:r>
              <a:rPr lang="cs-CZ" b="1" dirty="0">
                <a:solidFill>
                  <a:srgbClr val="FF0000"/>
                </a:solidFill>
              </a:rPr>
              <a:t>jasného a transparentního</a:t>
            </a:r>
            <a:r>
              <a:rPr lang="cs-CZ" b="1" dirty="0"/>
              <a:t> </a:t>
            </a:r>
            <a:r>
              <a:rPr lang="cs-CZ" b="1" dirty="0">
                <a:solidFill>
                  <a:srgbClr val="FF0000"/>
                </a:solidFill>
              </a:rPr>
              <a:t>řízení</a:t>
            </a:r>
            <a:r>
              <a:rPr lang="cs-CZ" dirty="0"/>
              <a:t> Reformy založeného na hodnotách</a:t>
            </a:r>
          </a:p>
          <a:p>
            <a:r>
              <a:rPr lang="cs-CZ" dirty="0"/>
              <a:t>na zajištění </a:t>
            </a:r>
            <a:r>
              <a:rPr lang="cs-CZ" b="1" dirty="0">
                <a:solidFill>
                  <a:srgbClr val="FF0000"/>
                </a:solidFill>
              </a:rPr>
              <a:t>stabilního a kontinuálního financování</a:t>
            </a:r>
            <a:r>
              <a:rPr lang="cs-CZ" b="1" dirty="0"/>
              <a:t> </a:t>
            </a:r>
            <a:r>
              <a:rPr lang="cs-CZ" dirty="0"/>
              <a:t>již existujících nových služeb, ale i vytvoření finančních zdrojů na realizaci dalších nových služeb dle Národního akčního plánu pro duševní zdraví.</a:t>
            </a:r>
          </a:p>
          <a:p>
            <a:r>
              <a:rPr lang="cs-CZ" dirty="0"/>
              <a:t>Na </a:t>
            </a:r>
            <a:r>
              <a:rPr lang="cs-CZ" b="1" dirty="0">
                <a:solidFill>
                  <a:srgbClr val="FF0000"/>
                </a:solidFill>
              </a:rPr>
              <a:t>transformaci psychiatrických nemocnic  a velkých sociálních služeb</a:t>
            </a:r>
          </a:p>
          <a:p>
            <a:pPr lvl="0"/>
            <a:r>
              <a:rPr lang="cs-CZ" dirty="0"/>
              <a:t> na </a:t>
            </a:r>
            <a:r>
              <a:rPr lang="cs-CZ" b="1" dirty="0">
                <a:solidFill>
                  <a:srgbClr val="FF0000"/>
                </a:solidFill>
              </a:rPr>
              <a:t>změně postojů </a:t>
            </a:r>
            <a:r>
              <a:rPr lang="cs-CZ" dirty="0"/>
              <a:t>v oblasti respektování a prosazování lidských práv ve všech formách nabízené podpory a péče a to jak v sociální tak i zdravotní oblasti,</a:t>
            </a:r>
          </a:p>
          <a:p>
            <a:r>
              <a:rPr lang="cs-CZ" dirty="0"/>
              <a:t>na podpoře  rozvoje </a:t>
            </a:r>
            <a:r>
              <a:rPr lang="cs-CZ" b="1" dirty="0">
                <a:solidFill>
                  <a:srgbClr val="FF0000"/>
                </a:solidFill>
              </a:rPr>
              <a:t>služeb pro děti a mládež </a:t>
            </a:r>
            <a:r>
              <a:rPr lang="cs-CZ" dirty="0"/>
              <a:t>( terénní týmy, SAS, SR)</a:t>
            </a:r>
          </a:p>
          <a:p>
            <a:pPr lvl="0"/>
            <a:r>
              <a:rPr lang="cs-CZ" dirty="0"/>
              <a:t>na </a:t>
            </a:r>
            <a:r>
              <a:rPr lang="cs-CZ" b="1" dirty="0"/>
              <a:t>novelizaci </a:t>
            </a:r>
            <a:r>
              <a:rPr lang="cs-CZ" b="1" dirty="0">
                <a:solidFill>
                  <a:srgbClr val="FF0000"/>
                </a:solidFill>
              </a:rPr>
              <a:t>legislativního ukotvení center duševního zdraví </a:t>
            </a:r>
            <a:r>
              <a:rPr lang="cs-CZ" dirty="0"/>
              <a:t>tak, aby odpovídalo existující praxi a umožňovalo vznik nových center.    </a:t>
            </a:r>
          </a:p>
          <a:p>
            <a:r>
              <a:rPr lang="cs-CZ" dirty="0"/>
              <a:t>vzniku </a:t>
            </a:r>
            <a:r>
              <a:rPr lang="cs-CZ" b="1" dirty="0">
                <a:solidFill>
                  <a:srgbClr val="FF0000"/>
                </a:solidFill>
              </a:rPr>
              <a:t>sítě krizových služeb</a:t>
            </a:r>
          </a:p>
          <a:p>
            <a:r>
              <a:rPr lang="cs-CZ" b="1" dirty="0">
                <a:solidFill>
                  <a:srgbClr val="FF0000"/>
                </a:solidFill>
              </a:rPr>
              <a:t>Zapojení lidí se zkušeností s DO do všech typů řízení </a:t>
            </a:r>
            <a:r>
              <a:rPr lang="cs-CZ" dirty="0"/>
              <a:t>( nikoli o nich bez nich),  + zapojení rodinných příslušníků</a:t>
            </a:r>
          </a:p>
          <a:p>
            <a:endParaRPr lang="cs-CZ" dirty="0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2CE09B42-477B-26B1-9B1D-344C32FA6C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6534" y="5492338"/>
            <a:ext cx="1852551" cy="1466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9910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ABC2669-191D-2C76-5D77-2F7B14BF3C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Reforma péče o duševní zdraví pokračuje?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CB40D3B6-45CB-33E7-9A05-24A6058CC9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/>
              <a:t>Rada vlády pro duševní zdraví – </a:t>
            </a:r>
            <a:r>
              <a:rPr lang="cs-CZ" b="1" dirty="0"/>
              <a:t>Národní rada pro duševní zdraví    </a:t>
            </a:r>
          </a:p>
          <a:p>
            <a:r>
              <a:rPr lang="cs-CZ" dirty="0"/>
              <a:t>Některé kraje  - </a:t>
            </a:r>
            <a:r>
              <a:rPr lang="cs-CZ" dirty="0">
                <a:solidFill>
                  <a:srgbClr val="FF0000"/>
                </a:solidFill>
              </a:rPr>
              <a:t>včetně JMK – </a:t>
            </a:r>
            <a:r>
              <a:rPr lang="cs-CZ" b="1" dirty="0"/>
              <a:t>podporují téma duševního zdraví </a:t>
            </a:r>
            <a:r>
              <a:rPr lang="cs-CZ" dirty="0"/>
              <a:t>(koordinátorka, radní)  - tento seminář, systémový projekt</a:t>
            </a:r>
          </a:p>
          <a:p>
            <a:r>
              <a:rPr lang="cs-CZ" b="1" dirty="0"/>
              <a:t>JMK – </a:t>
            </a:r>
            <a:r>
              <a:rPr lang="cs-CZ" dirty="0"/>
              <a:t>deinstitucionalizace služeb pro ODO</a:t>
            </a:r>
          </a:p>
          <a:p>
            <a:r>
              <a:rPr lang="cs-CZ" b="1" dirty="0"/>
              <a:t>PN spolupracují s návaznými službami (</a:t>
            </a:r>
            <a:r>
              <a:rPr lang="cs-CZ" b="1" dirty="0">
                <a:solidFill>
                  <a:srgbClr val="FF0000"/>
                </a:solidFill>
              </a:rPr>
              <a:t>PN Brno, DPN Velká Bíteš, FN Brno)</a:t>
            </a:r>
          </a:p>
          <a:p>
            <a:r>
              <a:rPr lang="cs-CZ" b="1" dirty="0"/>
              <a:t>Týmy stále poskytují služby…</a:t>
            </a:r>
          </a:p>
          <a:p>
            <a:endParaRPr lang="cs-CZ" b="1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0869828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 descr="Mapa ČR - kraje | APM Automotive">
            <a:hlinkClick r:id="rId2" tgtFrame="&quot;_blank&quot;"/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9302" y="311229"/>
            <a:ext cx="7833397" cy="4525963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3" name="Tabulka 2"/>
          <p:cNvGraphicFramePr>
            <a:graphicFrameLocks noGrp="1"/>
          </p:cNvGraphicFramePr>
          <p:nvPr/>
        </p:nvGraphicFramePr>
        <p:xfrm>
          <a:off x="1550831" y="4878007"/>
          <a:ext cx="4267928" cy="1742251"/>
        </p:xfrm>
        <a:graphic>
          <a:graphicData uri="http://schemas.openxmlformats.org/drawingml/2006/table">
            <a:tbl>
              <a:tblPr firstRow="1" firstCol="1" bandRow="1">
                <a:tableStyleId>{93296810-A885-4BE3-A3E7-6D5BEEA58F35}</a:tableStyleId>
              </a:tblPr>
              <a:tblGrid>
                <a:gridCol w="490346">
                  <a:extLst>
                    <a:ext uri="{9D8B030D-6E8A-4147-A177-3AD203B41FA5}">
                      <a16:colId xmlns:a16="http://schemas.microsoft.com/office/drawing/2014/main" val="2660555727"/>
                    </a:ext>
                  </a:extLst>
                </a:gridCol>
                <a:gridCol w="1958612">
                  <a:extLst>
                    <a:ext uri="{9D8B030D-6E8A-4147-A177-3AD203B41FA5}">
                      <a16:colId xmlns:a16="http://schemas.microsoft.com/office/drawing/2014/main" val="587697911"/>
                    </a:ext>
                  </a:extLst>
                </a:gridCol>
                <a:gridCol w="983446">
                  <a:extLst>
                    <a:ext uri="{9D8B030D-6E8A-4147-A177-3AD203B41FA5}">
                      <a16:colId xmlns:a16="http://schemas.microsoft.com/office/drawing/2014/main" val="128693269"/>
                    </a:ext>
                  </a:extLst>
                </a:gridCol>
                <a:gridCol w="835524">
                  <a:extLst>
                    <a:ext uri="{9D8B030D-6E8A-4147-A177-3AD203B41FA5}">
                      <a16:colId xmlns:a16="http://schemas.microsoft.com/office/drawing/2014/main" val="1808546348"/>
                    </a:ext>
                  </a:extLst>
                </a:gridCol>
              </a:tblGrid>
              <a:tr h="60592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800">
                          <a:effectLst/>
                        </a:rPr>
                        <a:t> </a:t>
                      </a:r>
                      <a:endParaRPr lang="cs-CZ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21" marR="3882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KRAJ</a:t>
                      </a:r>
                    </a:p>
                  </a:txBody>
                  <a:tcPr marL="38821" marR="3882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cs-CZ" sz="800" dirty="0">
                        <a:solidFill>
                          <a:sysClr val="windowText" lastClr="000000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800" dirty="0">
                          <a:solidFill>
                            <a:sysClr val="windowText" lastClr="000000"/>
                          </a:solidFill>
                          <a:effectLst/>
                        </a:rPr>
                        <a:t>POČET OBYVATEL</a:t>
                      </a:r>
                      <a:endParaRPr lang="cs-CZ" sz="8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21" marR="388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cs-CZ" sz="800" dirty="0">
                        <a:solidFill>
                          <a:sysClr val="windowText" lastClr="000000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800" dirty="0">
                          <a:solidFill>
                            <a:sysClr val="windowText" lastClr="000000"/>
                          </a:solidFill>
                          <a:effectLst/>
                        </a:rPr>
                        <a:t>ŽÁDOUCÍ POČET CDZ V KRAJI</a:t>
                      </a:r>
                      <a:endParaRPr lang="cs-CZ" sz="8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21" marR="38821" marT="0" marB="0"/>
                </a:tc>
                <a:extLst>
                  <a:ext uri="{0D108BD9-81ED-4DB2-BD59-A6C34878D82A}">
                    <a16:rowId xmlns:a16="http://schemas.microsoft.com/office/drawing/2014/main" val="559599234"/>
                  </a:ext>
                </a:extLst>
              </a:tr>
              <a:tr h="189388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800">
                          <a:effectLst/>
                        </a:rPr>
                        <a:t>1</a:t>
                      </a:r>
                      <a:endParaRPr lang="cs-CZ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21" marR="38821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000">
                          <a:effectLst/>
                        </a:rPr>
                        <a:t>ÚSTECKÝ</a:t>
                      </a:r>
                      <a:endParaRPr lang="cs-C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21" marR="3882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000">
                          <a:effectLst/>
                        </a:rPr>
                        <a:t>822 826</a:t>
                      </a:r>
                      <a:endParaRPr lang="cs-C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21" marR="3882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000">
                          <a:effectLst/>
                        </a:rPr>
                        <a:t>8</a:t>
                      </a:r>
                      <a:endParaRPr lang="cs-C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21" marR="38821" marT="0" marB="0" anchor="ctr"/>
                </a:tc>
                <a:extLst>
                  <a:ext uri="{0D108BD9-81ED-4DB2-BD59-A6C34878D82A}">
                    <a16:rowId xmlns:a16="http://schemas.microsoft.com/office/drawing/2014/main" val="2492941225"/>
                  </a:ext>
                </a:extLst>
              </a:tr>
              <a:tr h="189388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800">
                          <a:effectLst/>
                        </a:rPr>
                        <a:t>2</a:t>
                      </a:r>
                      <a:endParaRPr lang="cs-CZ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21" marR="38821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000">
                          <a:effectLst/>
                        </a:rPr>
                        <a:t>PLZEŃSKÝ</a:t>
                      </a:r>
                      <a:endParaRPr lang="cs-C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21" marR="3882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000">
                          <a:effectLst/>
                        </a:rPr>
                        <a:t>576 635</a:t>
                      </a:r>
                      <a:endParaRPr lang="cs-C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21" marR="3882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000">
                          <a:effectLst/>
                        </a:rPr>
                        <a:t>5</a:t>
                      </a:r>
                      <a:endParaRPr lang="cs-C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21" marR="38821" marT="0" marB="0" anchor="ctr"/>
                </a:tc>
                <a:extLst>
                  <a:ext uri="{0D108BD9-81ED-4DB2-BD59-A6C34878D82A}">
                    <a16:rowId xmlns:a16="http://schemas.microsoft.com/office/drawing/2014/main" val="1267053375"/>
                  </a:ext>
                </a:extLst>
              </a:tr>
              <a:tr h="189388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800">
                          <a:effectLst/>
                        </a:rPr>
                        <a:t>3</a:t>
                      </a:r>
                      <a:endParaRPr lang="cs-CZ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21" marR="38821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000">
                          <a:effectLst/>
                        </a:rPr>
                        <a:t>KARLOVARSKÝ</a:t>
                      </a:r>
                      <a:endParaRPr lang="cs-C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21" marR="3882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000">
                          <a:effectLst/>
                        </a:rPr>
                        <a:t>296 749</a:t>
                      </a:r>
                      <a:endParaRPr lang="cs-C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21" marR="3882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000">
                          <a:effectLst/>
                        </a:rPr>
                        <a:t>3</a:t>
                      </a:r>
                      <a:endParaRPr lang="cs-C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21" marR="38821" marT="0" marB="0" anchor="ctr"/>
                </a:tc>
                <a:extLst>
                  <a:ext uri="{0D108BD9-81ED-4DB2-BD59-A6C34878D82A}">
                    <a16:rowId xmlns:a16="http://schemas.microsoft.com/office/drawing/2014/main" val="2454574976"/>
                  </a:ext>
                </a:extLst>
              </a:tr>
              <a:tr h="189388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800">
                          <a:effectLst/>
                        </a:rPr>
                        <a:t>4</a:t>
                      </a:r>
                      <a:endParaRPr lang="cs-CZ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21" marR="38821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000">
                          <a:effectLst/>
                        </a:rPr>
                        <a:t>PRAHA</a:t>
                      </a:r>
                      <a:endParaRPr lang="cs-C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21" marR="3882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effectLst/>
                        </a:rPr>
                        <a:t>1 280 508</a:t>
                      </a:r>
                      <a:endParaRPr lang="cs-C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21" marR="3882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effectLst/>
                        </a:rPr>
                        <a:t>12</a:t>
                      </a:r>
                      <a:endParaRPr lang="cs-C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21" marR="38821" marT="0" marB="0" anchor="ctr"/>
                </a:tc>
                <a:extLst>
                  <a:ext uri="{0D108BD9-81ED-4DB2-BD59-A6C34878D82A}">
                    <a16:rowId xmlns:a16="http://schemas.microsoft.com/office/drawing/2014/main" val="3311707058"/>
                  </a:ext>
                </a:extLst>
              </a:tr>
              <a:tr h="189388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800">
                          <a:effectLst/>
                        </a:rPr>
                        <a:t>5</a:t>
                      </a:r>
                      <a:endParaRPr lang="cs-CZ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21" marR="38821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effectLst/>
                        </a:rPr>
                        <a:t>ZLÍNSKÝ</a:t>
                      </a:r>
                      <a:endParaRPr lang="cs-C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21" marR="3882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000">
                          <a:effectLst/>
                        </a:rPr>
                        <a:t>583 698</a:t>
                      </a:r>
                      <a:endParaRPr lang="cs-C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21" marR="3882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effectLst/>
                        </a:rPr>
                        <a:t>6</a:t>
                      </a:r>
                      <a:endParaRPr lang="cs-C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21" marR="38821" marT="0" marB="0" anchor="ctr"/>
                </a:tc>
                <a:extLst>
                  <a:ext uri="{0D108BD9-81ED-4DB2-BD59-A6C34878D82A}">
                    <a16:rowId xmlns:a16="http://schemas.microsoft.com/office/drawing/2014/main" val="2635734849"/>
                  </a:ext>
                </a:extLst>
              </a:tr>
              <a:tr h="189388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800">
                          <a:effectLst/>
                        </a:rPr>
                        <a:t>6</a:t>
                      </a:r>
                      <a:endParaRPr lang="cs-CZ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21" marR="38821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effectLst/>
                        </a:rPr>
                        <a:t>LIBERECKÝ</a:t>
                      </a:r>
                      <a:endParaRPr lang="cs-C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21" marR="3882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effectLst/>
                        </a:rPr>
                        <a:t>441 384</a:t>
                      </a:r>
                      <a:endParaRPr lang="cs-C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21" marR="3882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effectLst/>
                        </a:rPr>
                        <a:t>4</a:t>
                      </a:r>
                      <a:endParaRPr lang="cs-C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21" marR="38821" marT="0" marB="0" anchor="ctr"/>
                </a:tc>
                <a:extLst>
                  <a:ext uri="{0D108BD9-81ED-4DB2-BD59-A6C34878D82A}">
                    <a16:rowId xmlns:a16="http://schemas.microsoft.com/office/drawing/2014/main" val="2921379807"/>
                  </a:ext>
                </a:extLst>
              </a:tr>
            </a:tbl>
          </a:graphicData>
        </a:graphic>
      </p:graphicFrame>
      <p:graphicFrame>
        <p:nvGraphicFramePr>
          <p:cNvPr id="4" name="Tabulka 3"/>
          <p:cNvGraphicFramePr>
            <a:graphicFrameLocks noGrp="1"/>
          </p:cNvGraphicFramePr>
          <p:nvPr/>
        </p:nvGraphicFramePr>
        <p:xfrm>
          <a:off x="5818759" y="4878006"/>
          <a:ext cx="4639054" cy="1742250"/>
        </p:xfrm>
        <a:graphic>
          <a:graphicData uri="http://schemas.openxmlformats.org/drawingml/2006/table">
            <a:tbl>
              <a:tblPr firstRow="1" firstCol="1" bandRow="1">
                <a:tableStyleId>{93296810-A885-4BE3-A3E7-6D5BEEA58F35}</a:tableStyleId>
              </a:tblPr>
              <a:tblGrid>
                <a:gridCol w="536033">
                  <a:extLst>
                    <a:ext uri="{9D8B030D-6E8A-4147-A177-3AD203B41FA5}">
                      <a16:colId xmlns:a16="http://schemas.microsoft.com/office/drawing/2014/main" val="1584118915"/>
                    </a:ext>
                  </a:extLst>
                </a:gridCol>
                <a:gridCol w="2141104">
                  <a:extLst>
                    <a:ext uri="{9D8B030D-6E8A-4147-A177-3AD203B41FA5}">
                      <a16:colId xmlns:a16="http://schemas.microsoft.com/office/drawing/2014/main" val="1701582184"/>
                    </a:ext>
                  </a:extLst>
                </a:gridCol>
                <a:gridCol w="1075078">
                  <a:extLst>
                    <a:ext uri="{9D8B030D-6E8A-4147-A177-3AD203B41FA5}">
                      <a16:colId xmlns:a16="http://schemas.microsoft.com/office/drawing/2014/main" val="1550461453"/>
                    </a:ext>
                  </a:extLst>
                </a:gridCol>
                <a:gridCol w="886839">
                  <a:extLst>
                    <a:ext uri="{9D8B030D-6E8A-4147-A177-3AD203B41FA5}">
                      <a16:colId xmlns:a16="http://schemas.microsoft.com/office/drawing/2014/main" val="1238327659"/>
                    </a:ext>
                  </a:extLst>
                </a:gridCol>
              </a:tblGrid>
              <a:tr h="230425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800">
                          <a:effectLst/>
                        </a:rPr>
                        <a:t>7</a:t>
                      </a:r>
                      <a:endParaRPr lang="cs-CZ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21" marR="38821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000" b="0" dirty="0">
                          <a:solidFill>
                            <a:schemeClr val="tx1"/>
                          </a:solidFill>
                          <a:effectLst/>
                        </a:rPr>
                        <a:t>KRÁLOVEHRADECKÝ</a:t>
                      </a:r>
                      <a:endParaRPr lang="cs-CZ" sz="10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21" marR="38821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000" b="0" dirty="0">
                          <a:solidFill>
                            <a:schemeClr val="tx1"/>
                          </a:solidFill>
                          <a:effectLst/>
                        </a:rPr>
                        <a:t>551 089</a:t>
                      </a:r>
                      <a:endParaRPr lang="cs-CZ" sz="10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21" marR="38821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000" b="0" dirty="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endParaRPr lang="cs-CZ" sz="10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21" marR="38821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4663485"/>
                  </a:ext>
                </a:extLst>
              </a:tr>
              <a:tr h="174116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800">
                          <a:effectLst/>
                        </a:rPr>
                        <a:t>8</a:t>
                      </a:r>
                      <a:endParaRPr lang="cs-CZ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21" marR="38821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000">
                          <a:effectLst/>
                        </a:rPr>
                        <a:t>PARDUBICKÝ</a:t>
                      </a:r>
                      <a:endParaRPr lang="cs-C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21" marR="3882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000">
                          <a:effectLst/>
                        </a:rPr>
                        <a:t>517 087</a:t>
                      </a:r>
                      <a:endParaRPr lang="cs-C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21" marR="3882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000">
                          <a:effectLst/>
                        </a:rPr>
                        <a:t>5</a:t>
                      </a:r>
                      <a:endParaRPr lang="cs-C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21" marR="38821" marT="0" marB="0" anchor="b"/>
                </a:tc>
                <a:extLst>
                  <a:ext uri="{0D108BD9-81ED-4DB2-BD59-A6C34878D82A}">
                    <a16:rowId xmlns:a16="http://schemas.microsoft.com/office/drawing/2014/main" val="1994842830"/>
                  </a:ext>
                </a:extLst>
              </a:tr>
              <a:tr h="230425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800">
                          <a:effectLst/>
                        </a:rPr>
                        <a:t>9</a:t>
                      </a:r>
                      <a:endParaRPr lang="cs-CZ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21" marR="38821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000">
                          <a:effectLst/>
                        </a:rPr>
                        <a:t>MORAVSKOSLEZSKÝ</a:t>
                      </a:r>
                      <a:endParaRPr lang="cs-C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21" marR="3882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000">
                          <a:effectLst/>
                        </a:rPr>
                        <a:t>1 207 875</a:t>
                      </a:r>
                      <a:endParaRPr lang="cs-C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21" marR="3882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000">
                          <a:effectLst/>
                        </a:rPr>
                        <a:t>12</a:t>
                      </a:r>
                      <a:endParaRPr lang="cs-C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21" marR="38821" marT="0" marB="0" anchor="ctr"/>
                </a:tc>
                <a:extLst>
                  <a:ext uri="{0D108BD9-81ED-4DB2-BD59-A6C34878D82A}">
                    <a16:rowId xmlns:a16="http://schemas.microsoft.com/office/drawing/2014/main" val="350974997"/>
                  </a:ext>
                </a:extLst>
              </a:tr>
              <a:tr h="174116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800">
                          <a:effectLst/>
                        </a:rPr>
                        <a:t>10</a:t>
                      </a:r>
                      <a:endParaRPr lang="cs-CZ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21" marR="38821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effectLst/>
                        </a:rPr>
                        <a:t>JIHOČESKÝ</a:t>
                      </a:r>
                      <a:endParaRPr lang="cs-C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21" marR="3882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000">
                          <a:effectLst/>
                        </a:rPr>
                        <a:t>638 782</a:t>
                      </a:r>
                      <a:endParaRPr lang="cs-C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21" marR="3882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effectLst/>
                        </a:rPr>
                        <a:t>6</a:t>
                      </a:r>
                      <a:endParaRPr lang="cs-C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21" marR="38821" marT="0" marB="0" anchor="b"/>
                </a:tc>
                <a:extLst>
                  <a:ext uri="{0D108BD9-81ED-4DB2-BD59-A6C34878D82A}">
                    <a16:rowId xmlns:a16="http://schemas.microsoft.com/office/drawing/2014/main" val="4019912307"/>
                  </a:ext>
                </a:extLst>
              </a:tr>
              <a:tr h="174116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800">
                          <a:effectLst/>
                        </a:rPr>
                        <a:t>11</a:t>
                      </a:r>
                      <a:endParaRPr lang="cs-CZ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21" marR="38821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000">
                          <a:effectLst/>
                        </a:rPr>
                        <a:t>JIHOMORAVSKÝ</a:t>
                      </a:r>
                      <a:endParaRPr lang="cs-C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21" marR="3882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000">
                          <a:effectLst/>
                        </a:rPr>
                        <a:t>1 178 812</a:t>
                      </a:r>
                      <a:endParaRPr lang="cs-C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21" marR="3882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000">
                          <a:effectLst/>
                        </a:rPr>
                        <a:t>12</a:t>
                      </a:r>
                      <a:endParaRPr lang="cs-C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21" marR="38821" marT="0" marB="0" anchor="b"/>
                </a:tc>
                <a:extLst>
                  <a:ext uri="{0D108BD9-81ED-4DB2-BD59-A6C34878D82A}">
                    <a16:rowId xmlns:a16="http://schemas.microsoft.com/office/drawing/2014/main" val="373419873"/>
                  </a:ext>
                </a:extLst>
              </a:tr>
              <a:tr h="174116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800">
                          <a:effectLst/>
                        </a:rPr>
                        <a:t>12</a:t>
                      </a:r>
                      <a:endParaRPr lang="cs-CZ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21" marR="38821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000">
                          <a:effectLst/>
                        </a:rPr>
                        <a:t>OLOMOUCKÝ</a:t>
                      </a:r>
                      <a:endParaRPr lang="cs-C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21" marR="3882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000">
                          <a:effectLst/>
                        </a:rPr>
                        <a:t>633 925</a:t>
                      </a:r>
                      <a:endParaRPr lang="cs-C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21" marR="3882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000">
                          <a:effectLst/>
                        </a:rPr>
                        <a:t>6</a:t>
                      </a:r>
                      <a:endParaRPr lang="cs-C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21" marR="38821" marT="0" marB="0" anchor="b"/>
                </a:tc>
                <a:extLst>
                  <a:ext uri="{0D108BD9-81ED-4DB2-BD59-A6C34878D82A}">
                    <a16:rowId xmlns:a16="http://schemas.microsoft.com/office/drawing/2014/main" val="4241148616"/>
                  </a:ext>
                </a:extLst>
              </a:tr>
              <a:tr h="174116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800">
                          <a:effectLst/>
                        </a:rPr>
                        <a:t>13</a:t>
                      </a:r>
                      <a:endParaRPr lang="cs-CZ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21" marR="38821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000">
                          <a:effectLst/>
                        </a:rPr>
                        <a:t>VYSOČINA</a:t>
                      </a:r>
                      <a:endParaRPr lang="cs-C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21" marR="3882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effectLst/>
                        </a:rPr>
                        <a:t>509 475</a:t>
                      </a:r>
                      <a:endParaRPr lang="cs-C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21" marR="3882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000">
                          <a:effectLst/>
                        </a:rPr>
                        <a:t>5</a:t>
                      </a:r>
                      <a:endParaRPr lang="cs-C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21" marR="38821" marT="0" marB="0" anchor="b"/>
                </a:tc>
                <a:extLst>
                  <a:ext uri="{0D108BD9-81ED-4DB2-BD59-A6C34878D82A}">
                    <a16:rowId xmlns:a16="http://schemas.microsoft.com/office/drawing/2014/main" val="2942448236"/>
                  </a:ext>
                </a:extLst>
              </a:tr>
              <a:tr h="174116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800">
                          <a:effectLst/>
                        </a:rPr>
                        <a:t>14</a:t>
                      </a:r>
                      <a:endParaRPr lang="cs-CZ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21" marR="38821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000">
                          <a:effectLst/>
                        </a:rPr>
                        <a:t>STŘEDOČESKÝ</a:t>
                      </a:r>
                      <a:endParaRPr lang="cs-C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21" marR="3882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000">
                          <a:effectLst/>
                        </a:rPr>
                        <a:t>1 326 876</a:t>
                      </a:r>
                      <a:endParaRPr lang="cs-C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21" marR="3882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effectLst/>
                        </a:rPr>
                        <a:t>13</a:t>
                      </a:r>
                      <a:endParaRPr lang="cs-C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21" marR="38821" marT="0" marB="0" anchor="b"/>
                </a:tc>
                <a:extLst>
                  <a:ext uri="{0D108BD9-81ED-4DB2-BD59-A6C34878D82A}">
                    <a16:rowId xmlns:a16="http://schemas.microsoft.com/office/drawing/2014/main" val="4120157645"/>
                  </a:ext>
                </a:extLst>
              </a:tr>
              <a:tr h="23670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800" dirty="0">
                          <a:effectLst/>
                        </a:rPr>
                        <a:t>CELKEM</a:t>
                      </a:r>
                      <a:endParaRPr lang="cs-CZ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21" marR="38821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800">
                          <a:effectLst/>
                        </a:rPr>
                        <a:t> </a:t>
                      </a:r>
                      <a:endParaRPr lang="cs-CZ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21" marR="3882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effectLst/>
                        </a:rPr>
                        <a:t>10 565 721</a:t>
                      </a:r>
                      <a:endParaRPr lang="cs-C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21" marR="3882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effectLst/>
                        </a:rPr>
                        <a:t>102</a:t>
                      </a:r>
                      <a:endParaRPr lang="cs-C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21" marR="38821" marT="0" marB="0" anchor="b"/>
                </a:tc>
                <a:extLst>
                  <a:ext uri="{0D108BD9-81ED-4DB2-BD59-A6C34878D82A}">
                    <a16:rowId xmlns:a16="http://schemas.microsoft.com/office/drawing/2014/main" val="1872132671"/>
                  </a:ext>
                </a:extLst>
              </a:tr>
            </a:tbl>
          </a:graphicData>
        </a:graphic>
      </p:graphicFrame>
      <p:sp>
        <p:nvSpPr>
          <p:cNvPr id="5" name="Šipka doprava 4"/>
          <p:cNvSpPr/>
          <p:nvPr/>
        </p:nvSpPr>
        <p:spPr>
          <a:xfrm>
            <a:off x="3167997" y="583367"/>
            <a:ext cx="1138428" cy="484632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/>
              <a:t>7 týmů</a:t>
            </a:r>
          </a:p>
        </p:txBody>
      </p:sp>
      <p:sp>
        <p:nvSpPr>
          <p:cNvPr id="6" name="Šipka doprava 5"/>
          <p:cNvSpPr/>
          <p:nvPr/>
        </p:nvSpPr>
        <p:spPr>
          <a:xfrm>
            <a:off x="1568952" y="1604294"/>
            <a:ext cx="1138428" cy="484632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/>
              <a:t>3 týmy</a:t>
            </a:r>
          </a:p>
        </p:txBody>
      </p:sp>
      <p:sp>
        <p:nvSpPr>
          <p:cNvPr id="7" name="Šipka doprava 6"/>
          <p:cNvSpPr/>
          <p:nvPr/>
        </p:nvSpPr>
        <p:spPr>
          <a:xfrm>
            <a:off x="1945386" y="2892739"/>
            <a:ext cx="1138428" cy="484632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/>
              <a:t>7 týmů</a:t>
            </a:r>
          </a:p>
        </p:txBody>
      </p:sp>
      <p:sp>
        <p:nvSpPr>
          <p:cNvPr id="8" name="Šipka doprava 7"/>
          <p:cNvSpPr/>
          <p:nvPr/>
        </p:nvSpPr>
        <p:spPr>
          <a:xfrm>
            <a:off x="3786378" y="1668968"/>
            <a:ext cx="1138428" cy="484632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/>
              <a:t>11 týmů</a:t>
            </a:r>
          </a:p>
        </p:txBody>
      </p:sp>
      <p:sp>
        <p:nvSpPr>
          <p:cNvPr id="9" name="Šipka doprava 8"/>
          <p:cNvSpPr/>
          <p:nvPr/>
        </p:nvSpPr>
        <p:spPr>
          <a:xfrm>
            <a:off x="3377924" y="2105727"/>
            <a:ext cx="1131578" cy="484632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/>
              <a:t>14 týmů</a:t>
            </a:r>
          </a:p>
        </p:txBody>
      </p:sp>
      <p:sp>
        <p:nvSpPr>
          <p:cNvPr id="10" name="Šipka doprava 9"/>
          <p:cNvSpPr/>
          <p:nvPr/>
        </p:nvSpPr>
        <p:spPr>
          <a:xfrm>
            <a:off x="3217164" y="3792298"/>
            <a:ext cx="1138428" cy="484632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/>
              <a:t>9 týmů</a:t>
            </a:r>
          </a:p>
        </p:txBody>
      </p:sp>
      <p:sp>
        <p:nvSpPr>
          <p:cNvPr id="11" name="Šipka doleva 10"/>
          <p:cNvSpPr/>
          <p:nvPr/>
        </p:nvSpPr>
        <p:spPr>
          <a:xfrm>
            <a:off x="6020186" y="2590359"/>
            <a:ext cx="1133856" cy="484632"/>
          </a:xfrm>
          <a:prstGeom prst="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/>
              <a:t>5 týmů</a:t>
            </a:r>
          </a:p>
        </p:txBody>
      </p:sp>
      <p:sp>
        <p:nvSpPr>
          <p:cNvPr id="12" name="Šipka doprava 11"/>
          <p:cNvSpPr/>
          <p:nvPr/>
        </p:nvSpPr>
        <p:spPr>
          <a:xfrm>
            <a:off x="6281925" y="3676661"/>
            <a:ext cx="1138428" cy="484632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/>
              <a:t>9 týmů</a:t>
            </a:r>
          </a:p>
        </p:txBody>
      </p:sp>
      <p:sp>
        <p:nvSpPr>
          <p:cNvPr id="13" name="Šipka doleva 12"/>
          <p:cNvSpPr/>
          <p:nvPr/>
        </p:nvSpPr>
        <p:spPr>
          <a:xfrm>
            <a:off x="9046480" y="3377371"/>
            <a:ext cx="1133856" cy="484632"/>
          </a:xfrm>
          <a:prstGeom prst="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/>
              <a:t>8 týmů</a:t>
            </a:r>
          </a:p>
        </p:txBody>
      </p:sp>
      <p:sp>
        <p:nvSpPr>
          <p:cNvPr id="14" name="Šipka doleva 13"/>
          <p:cNvSpPr/>
          <p:nvPr/>
        </p:nvSpPr>
        <p:spPr>
          <a:xfrm>
            <a:off x="9246865" y="2459267"/>
            <a:ext cx="1133856" cy="484632"/>
          </a:xfrm>
          <a:prstGeom prst="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/>
              <a:t>16 týmů</a:t>
            </a:r>
          </a:p>
        </p:txBody>
      </p:sp>
      <p:sp>
        <p:nvSpPr>
          <p:cNvPr id="17" name="Šipka doleva 16"/>
          <p:cNvSpPr/>
          <p:nvPr/>
        </p:nvSpPr>
        <p:spPr>
          <a:xfrm>
            <a:off x="8372854" y="2627054"/>
            <a:ext cx="1133856" cy="484632"/>
          </a:xfrm>
          <a:prstGeom prst="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/>
              <a:t>8 týmů</a:t>
            </a:r>
          </a:p>
        </p:txBody>
      </p:sp>
      <p:sp>
        <p:nvSpPr>
          <p:cNvPr id="18" name="Šipka doleva 17"/>
          <p:cNvSpPr/>
          <p:nvPr/>
        </p:nvSpPr>
        <p:spPr>
          <a:xfrm>
            <a:off x="6704835" y="883920"/>
            <a:ext cx="1133856" cy="484632"/>
          </a:xfrm>
          <a:prstGeom prst="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/>
              <a:t>5 týmů</a:t>
            </a:r>
          </a:p>
        </p:txBody>
      </p:sp>
      <p:sp>
        <p:nvSpPr>
          <p:cNvPr id="21" name="Šipka doprava 20"/>
          <p:cNvSpPr/>
          <p:nvPr/>
        </p:nvSpPr>
        <p:spPr>
          <a:xfrm>
            <a:off x="5434590" y="1717942"/>
            <a:ext cx="1138428" cy="484632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/>
              <a:t>5 týmů</a:t>
            </a:r>
          </a:p>
        </p:txBody>
      </p:sp>
      <p:sp>
        <p:nvSpPr>
          <p:cNvPr id="22" name="Šipka doleva 21"/>
          <p:cNvSpPr/>
          <p:nvPr/>
        </p:nvSpPr>
        <p:spPr>
          <a:xfrm>
            <a:off x="5723379" y="311228"/>
            <a:ext cx="1133856" cy="484632"/>
          </a:xfrm>
          <a:prstGeom prst="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/>
              <a:t>7 týmů</a:t>
            </a:r>
          </a:p>
        </p:txBody>
      </p:sp>
      <p:sp>
        <p:nvSpPr>
          <p:cNvPr id="24" name="Obdélník 23"/>
          <p:cNvSpPr/>
          <p:nvPr/>
        </p:nvSpPr>
        <p:spPr>
          <a:xfrm>
            <a:off x="8455152" y="15338"/>
            <a:ext cx="2212848" cy="1323439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r>
              <a:rPr lang="cs-CZ" sz="1600" dirty="0"/>
              <a:t>Všechny kraje máme zasíťované v oblasti SMI  109 týmy z toho 79 komunitních týmů a 30 CDZ</a:t>
            </a:r>
          </a:p>
        </p:txBody>
      </p:sp>
    </p:spTree>
    <p:extLst>
      <p:ext uri="{BB962C8B-B14F-4D97-AF65-F5344CB8AC3E}">
        <p14:creationId xmlns:p14="http://schemas.microsoft.com/office/powerpoint/2010/main" val="5326858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5B3E5BA-3DBB-BEE1-01D4-34D500F459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Z pohledu komunitních služeb  je teď a tady potřeba -   2023 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E076EFE7-7A3C-FB15-B5FB-AC66AB7F71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41912"/>
            <a:ext cx="10515600" cy="4835051"/>
          </a:xfrm>
        </p:spPr>
        <p:txBody>
          <a:bodyPr>
            <a:normAutofit lnSpcReduction="10000"/>
          </a:bodyPr>
          <a:lstStyle/>
          <a:p>
            <a:pPr marL="342900" lvl="0" indent="-342900">
              <a:buFont typeface="+mj-lt"/>
              <a:buAutoNum type="arabicPeriod"/>
            </a:pPr>
            <a:endParaRPr lang="cs-CZ" sz="1900" b="1" dirty="0">
              <a:solidFill>
                <a:srgbClr val="FF000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cs-CZ" sz="19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Zajištění financování rozvoje služeb pro lidi s DO v souladu s Národním akčním plánem pro duševní zdraví</a:t>
            </a:r>
            <a:r>
              <a:rPr lang="cs-CZ" sz="19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cs-CZ" sz="19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tak, aby navýšené finanční prostředky ze strany MPSV jednotlivé kraje skutečně využily na rozvoj služeb pro lidi s DO.  (Tato situace dosud nenastala, navýšené finanční prostředky kraje nevyužívají ve prospěch lidí s DO).  </a:t>
            </a:r>
          </a:p>
          <a:p>
            <a:pPr marL="0" lvl="0" indent="0">
              <a:buNone/>
            </a:pPr>
            <a:r>
              <a:rPr lang="cs-CZ" sz="19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2. Plán propojení státu a jednotlivých krajů.</a:t>
            </a:r>
            <a:endParaRPr lang="cs-CZ" sz="1900" dirty="0">
              <a:solidFill>
                <a:srgbClr val="FF000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457200"/>
            <a:r>
              <a:rPr lang="cs-CZ" sz="19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Propojení MZČR a MPSV s jednotlivými kraji. Koordinace krajských projektů zaměřených na podporu lidí s DO a systematická metodická podpora ze strany MPSV.</a:t>
            </a:r>
          </a:p>
          <a:p>
            <a:pPr marL="457200"/>
            <a:r>
              <a:rPr lang="cs-CZ" sz="19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Iniciovat spolupráci s Kraji a jejich zapojení do reformy, tak aby byl zachován cíl projektu Deinstitucionalizace - koordinace a podpora rozvoje komunitních služeb v jednotlivých krajích. </a:t>
            </a:r>
            <a:r>
              <a:rPr lang="cs-CZ" sz="19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</a:p>
          <a:p>
            <a:r>
              <a:rPr lang="cs-CZ" sz="19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3.  Legislativní ukotvení CDZ. </a:t>
            </a:r>
            <a:br>
              <a:rPr lang="cs-CZ" sz="19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cs-CZ" sz="19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Od 1.1. 2015 nabývá účinnosti změna uvedená v zákoně o soc. službách i o zdrav. službách, která umožňuje provozovat CDZ pouze jedním právním subjektem. Dle dohody mezi MZ a MPSV by toto ustanovení mělo být zrušeno a nahrazeno současnou praxí - tedy možností provozovat CDZ 1 nebo 2 právními subjekty na základě dohody o spolupráci</a:t>
            </a:r>
            <a:r>
              <a:rPr lang="cs-CZ" sz="19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 </a:t>
            </a:r>
          </a:p>
          <a:p>
            <a:endParaRPr lang="cs-CZ" sz="19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871F8B89-1B9E-A2A7-A451-67EF34F13A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6534" y="5492338"/>
            <a:ext cx="1852551" cy="1466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0999027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5700</TotalTime>
  <Words>965</Words>
  <Application>Microsoft Macintosh PowerPoint</Application>
  <PresentationFormat>Širokoúhlá obrazovka</PresentationFormat>
  <Paragraphs>142</Paragraphs>
  <Slides>12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4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Tahoma</vt:lpstr>
      <vt:lpstr>Motiv Office</vt:lpstr>
      <vt:lpstr>  Reforma péče o duševní zdraví pokračuje? </vt:lpstr>
      <vt:lpstr>Asociace komunitních služeb v oblasti péče o duševní zdraví (AKS)</vt:lpstr>
      <vt:lpstr>Asociace komunitních služeb v oblasti péče o duševní zdraví (AKS)</vt:lpstr>
      <vt:lpstr>Prezentace aplikace PowerPoint</vt:lpstr>
      <vt:lpstr>Z pohledu komunitních služeb:</vt:lpstr>
      <vt:lpstr>Z pohledu komunitních služeb je Reforma péče o duševní zdraví na svém začátku  -předneseno 2022</vt:lpstr>
      <vt:lpstr>Reforma péče o duševní zdraví pokračuje?</vt:lpstr>
      <vt:lpstr>Prezentace aplikace PowerPoint</vt:lpstr>
      <vt:lpstr>Z pohledu komunitních služeb  je teď a tady potřeba -   2023 </vt:lpstr>
      <vt:lpstr>TEĎ A TADY JE POTŘEBA</vt:lpstr>
      <vt:lpstr>Prezentace aplikace PowerPoint</vt:lpstr>
      <vt:lpstr>Za AKS     -         reforma péče o duševní zdraví pokračuje – tam, kde začala…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Ledovec v číslech 2018</dc:title>
  <dc:creator>Petr Moravec</dc:creator>
  <cp:lastModifiedBy>Blanka Veškrnová</cp:lastModifiedBy>
  <cp:revision>254</cp:revision>
  <dcterms:created xsi:type="dcterms:W3CDTF">2019-01-21T23:23:58Z</dcterms:created>
  <dcterms:modified xsi:type="dcterms:W3CDTF">2023-04-03T19:34:46Z</dcterms:modified>
</cp:coreProperties>
</file>