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1"/>
  </p:notesMasterIdLst>
  <p:sldIdLst>
    <p:sldId id="280" r:id="rId5"/>
    <p:sldId id="278" r:id="rId6"/>
    <p:sldId id="290" r:id="rId7"/>
    <p:sldId id="292" r:id="rId8"/>
    <p:sldId id="291" r:id="rId9"/>
    <p:sldId id="285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68072E5-CC13-4056-A3BD-2D6603EB4274}" name="Jan Bárta" initials="JB" userId="S::jan.barta@rrajm.cz::3849df67-5733-408c-a66c-fad42caaf00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B2C1"/>
    <a:srgbClr val="E94E1B"/>
    <a:srgbClr val="3126CD"/>
    <a:srgbClr val="0C8746"/>
    <a:srgbClr val="FAB3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FCDFA8-B16D-41EA-9B4A-4B74DDA5022B}" v="1" dt="2023-02-07T07:29:41.045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4"/>
  </p:normalViewPr>
  <p:slideViewPr>
    <p:cSldViewPr snapToGrid="0">
      <p:cViewPr varScale="1">
        <p:scale>
          <a:sx n="31" d="100"/>
          <a:sy n="31" d="100"/>
        </p:scale>
        <p:origin x="8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a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Autor a datum</a:t>
            </a:r>
          </a:p>
        </p:txBody>
      </p:sp>
      <p:sp>
        <p:nvSpPr>
          <p:cNvPr id="12" name="Název prezentac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Název prezentace</a:t>
            </a:r>
          </a:p>
        </p:txBody>
      </p:sp>
      <p:sp>
        <p:nvSpPr>
          <p:cNvPr id="13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Podtitul prezentace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ý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Výpis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ůležitý f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Více o fakt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Více o faktu</a:t>
            </a:r>
          </a:p>
        </p:txBody>
      </p:sp>
      <p:sp>
        <p:nvSpPr>
          <p:cNvPr id="107" name="Text úrovně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Zdroj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Zdroj</a:t>
            </a:r>
          </a:p>
        </p:txBody>
      </p:sp>
      <p:sp>
        <p:nvSpPr>
          <p:cNvPr id="116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„Význačný citát“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Detailní záběr divokých rostlin rostoucích mezi lávovými kameny"/>
          <p:cNvSpPr>
            <a:spLocks noGrp="1"/>
          </p:cNvSpPr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Velký skalní útvar pod temnými mraky s polní cestou v popředí"/>
          <p:cNvSpPr>
            <a:spLocks noGrp="1"/>
          </p:cNvSpPr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Detailní záběr divoké rostliny rostoucí mezi lávovými kameny"/>
          <p:cNvSpPr>
            <a:spLocks noGrp="1"/>
          </p:cNvSpPr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vodopád v zelené skalnaté krajině"/>
          <p:cNvSpPr>
            <a:spLocks noGrp="1"/>
          </p:cNvSpPr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elená kopcovitá krajina"/>
          <p:cNvSpPr>
            <a:spLocks noGrp="1"/>
          </p:cNvSpPr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Název prezentac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Název prezentace</a:t>
            </a:r>
          </a:p>
        </p:txBody>
      </p:sp>
      <p:sp>
        <p:nvSpPr>
          <p:cNvPr id="23" name="Autor a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Autor a datum</a:t>
            </a:r>
          </a:p>
        </p:txBody>
      </p:sp>
      <p:sp>
        <p:nvSpPr>
          <p:cNvPr id="24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Podtitul prezentace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ternativní 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Název snímku</a:t>
            </a:r>
          </a:p>
        </p:txBody>
      </p:sp>
      <p:sp>
        <p:nvSpPr>
          <p:cNvPr id="33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Podtitul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Skály porostlé mechem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ázev snímku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43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44" name="Text úrovně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úrovně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,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61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62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Velký skalní útvar pod temnými mraky s polní cestou v popředí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d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Název oddílu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Název oddílu</a:t>
            </a:r>
          </a:p>
        </p:txBody>
      </p:sp>
      <p:sp>
        <p:nvSpPr>
          <p:cNvPr id="72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Jen 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80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8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Název programu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Název programu</a:t>
            </a:r>
          </a:p>
        </p:txBody>
      </p:sp>
      <p:sp>
        <p:nvSpPr>
          <p:cNvPr id="89" name="Program – podtitu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Program – podtitul</a:t>
            </a:r>
          </a:p>
        </p:txBody>
      </p:sp>
      <p:sp>
        <p:nvSpPr>
          <p:cNvPr id="90" name="Text úrovně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Body programu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Název snímku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E272F812-1917-6FD9-AFBB-7E058CC53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1016000"/>
            <a:ext cx="22301200" cy="11684000"/>
          </a:xfrm>
          <a:prstGeom prst="rect">
            <a:avLst/>
          </a:prstGeom>
        </p:spPr>
      </p:pic>
      <p:sp>
        <p:nvSpPr>
          <p:cNvPr id="164" name="jihomoravská…"/>
          <p:cNvSpPr txBox="1"/>
          <p:nvPr/>
        </p:nvSpPr>
        <p:spPr>
          <a:xfrm>
            <a:off x="1126343" y="7917192"/>
            <a:ext cx="5926113" cy="242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100" cap="all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err="1"/>
              <a:t>jihomoravská</a:t>
            </a:r>
            <a:r>
              <a:t> </a:t>
            </a:r>
          </a:p>
          <a:p>
            <a:pPr algn="l">
              <a:defRPr sz="5100" cap="all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err="1"/>
              <a:t>agentura</a:t>
            </a:r>
            <a:r>
              <a:t> pro </a:t>
            </a:r>
          </a:p>
          <a:p>
            <a:pPr algn="l">
              <a:defRPr sz="5100" cap="all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err="1"/>
              <a:t>veřejné</a:t>
            </a:r>
            <a:r>
              <a:t> </a:t>
            </a:r>
            <a:r>
              <a:rPr err="1"/>
              <a:t>inovace</a:t>
            </a:r>
            <a:endParaRPr/>
          </a:p>
        </p:txBody>
      </p:sp>
      <p:sp>
        <p:nvSpPr>
          <p:cNvPr id="165" name="Patrik Reichl  ⚞  CEO"/>
          <p:cNvSpPr txBox="1"/>
          <p:nvPr/>
        </p:nvSpPr>
        <p:spPr>
          <a:xfrm>
            <a:off x="1109410" y="10618220"/>
            <a:ext cx="2555187" cy="579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100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r>
              <a:rPr dirty="0"/>
              <a:t>Pa</a:t>
            </a:r>
            <a:r>
              <a:rPr lang="cs-CZ" dirty="0" err="1"/>
              <a:t>vla</a:t>
            </a:r>
            <a:r>
              <a:rPr lang="cs-CZ" dirty="0"/>
              <a:t> Kovářová</a:t>
            </a:r>
            <a:endParaRPr dirty="0"/>
          </a:p>
        </p:txBody>
      </p:sp>
      <p:pic>
        <p:nvPicPr>
          <p:cNvPr id="167" name="Obrázek" descr="Obráze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8896" y="2084984"/>
            <a:ext cx="1456475" cy="22816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Obrázek" descr="Obráze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9613" y="3013466"/>
            <a:ext cx="1125840" cy="21349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Obrázek" descr="Obrázek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45557" y="3779780"/>
            <a:ext cx="2154619" cy="2346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Obrázek" descr="Obráze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61930" y="6432014"/>
            <a:ext cx="2127339" cy="2409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Obrázek" descr="Obrázek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83313" y="9005466"/>
            <a:ext cx="2208175" cy="21905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Obrázek" descr="Obrázek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14313" y="-2705226"/>
            <a:ext cx="19239921" cy="23094157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Přinášíme inovace do vašeho života">
            <a:extLst>
              <a:ext uri="{FF2B5EF4-FFF2-40B4-BE49-F238E27FC236}">
                <a16:creationId xmlns:a16="http://schemas.microsoft.com/office/drawing/2014/main" id="{419024CC-E088-51C1-3A6A-75D80ED99F3D}"/>
              </a:ext>
            </a:extLst>
          </p:cNvPr>
          <p:cNvSpPr txBox="1"/>
          <p:nvPr/>
        </p:nvSpPr>
        <p:spPr>
          <a:xfrm rot="5400000">
            <a:off x="22286230" y="10415021"/>
            <a:ext cx="1516441" cy="579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100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r>
              <a:rPr lang="cs-CZ" err="1"/>
              <a:t>jinag.eu</a:t>
            </a:r>
            <a:endParaRPr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9F8A6BD-6A83-2FEC-FD92-3ADB1B6B3FCF}"/>
              </a:ext>
            </a:extLst>
          </p:cNvPr>
          <p:cNvSpPr txBox="1"/>
          <p:nvPr/>
        </p:nvSpPr>
        <p:spPr>
          <a:xfrm>
            <a:off x="26899409" y="9533680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462CEEF-9E30-7060-B4A0-FA8E14B71336}"/>
              </a:ext>
            </a:extLst>
          </p:cNvPr>
          <p:cNvSpPr txBox="1"/>
          <p:nvPr/>
        </p:nvSpPr>
        <p:spPr>
          <a:xfrm>
            <a:off x="29530314" y="9485554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EEF0E81-C2E3-09DF-A3F3-89FECA5EEE1C}"/>
              </a:ext>
            </a:extLst>
          </p:cNvPr>
          <p:cNvSpPr txBox="1"/>
          <p:nvPr/>
        </p:nvSpPr>
        <p:spPr>
          <a:xfrm>
            <a:off x="13800859" y="-2103673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100FDB09-55B4-C7AD-02AA-B75A2F68686E}"/>
              </a:ext>
            </a:extLst>
          </p:cNvPr>
          <p:cNvSpPr txBox="1"/>
          <p:nvPr/>
        </p:nvSpPr>
        <p:spPr>
          <a:xfrm>
            <a:off x="11796961" y="-8874124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64661A4E-FE8D-0BE9-22F5-582100D570FB}"/>
              </a:ext>
            </a:extLst>
          </p:cNvPr>
          <p:cNvSpPr txBox="1"/>
          <p:nvPr/>
        </p:nvSpPr>
        <p:spPr>
          <a:xfrm>
            <a:off x="13509029" y="-6889681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15813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375E-6 4.25926E-6 C 0.00058 -0.00105 0.00332 -0.0125 0.01028 -0.01169 C 0.02083 -0.01065 0.025 -0.00255 0.0347 -0.01065 C 0.04082 -0.0154 0.04804 -0.02778 0.05332 -0.02743 C 0.0653 -0.02674 0.06783 -0.01436 0.06783 -0.0029 C 0.06803 0.01331 0.05247 0.02696 0.03359 0.02835 C 0.01445 0.02974 -0.00137 0.01226 4.375E-6 4.25926E-6 Z " pathEditMode="fixed" rAng="0" ptsTypes="AAAAAAA">
                                      <p:cBhvr>
                                        <p:cTn id="6" dur="2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76 -0.01551 L -0.02578 -1.27072 " pathEditMode="relative" rAng="0" ptsTypes="AA">
                                      <p:cBhvr>
                                        <p:cTn id="8" dur="1000" spd="-100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-627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 -0.00949 L 0.0015 -1.15706 " pathEditMode="relative" rAng="0" ptsTypes="AA">
                                      <p:cBhvr>
                                        <p:cTn id="10" dur="1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3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0.01424 L -0.0028 -0.97373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4939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2 -0.00347 L 0.00671 -0.96539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" y="-4810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9 -0.00695 L 0.01706 -0.81042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-40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Čára"/>
          <p:cNvSpPr/>
          <p:nvPr/>
        </p:nvSpPr>
        <p:spPr>
          <a:xfrm>
            <a:off x="1538693" y="12636499"/>
            <a:ext cx="21306613" cy="1"/>
          </a:xfrm>
          <a:prstGeom prst="line">
            <a:avLst/>
          </a:prstGeom>
          <a:ln w="12700">
            <a:solidFill>
              <a:srgbClr val="43434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7" name="Obrázek" descr="Obrázek">
            <a:extLst>
              <a:ext uri="{FF2B5EF4-FFF2-40B4-BE49-F238E27FC236}">
                <a16:creationId xmlns:a16="http://schemas.microsoft.com/office/drawing/2014/main" id="{1E8B2203-2E67-56FA-73FC-2FC1604CF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7946" y="764260"/>
            <a:ext cx="5757508" cy="6675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Obrázek" descr="Obrázek">
            <a:extLst>
              <a:ext uri="{FF2B5EF4-FFF2-40B4-BE49-F238E27FC236}">
                <a16:creationId xmlns:a16="http://schemas.microsoft.com/office/drawing/2014/main" id="{D58F24D3-36DD-2ED2-17CA-34AF0DF6A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6900" y="799299"/>
            <a:ext cx="2952801" cy="1982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Obrázek" descr="Obrázek">
            <a:extLst>
              <a:ext uri="{FF2B5EF4-FFF2-40B4-BE49-F238E27FC236}">
                <a16:creationId xmlns:a16="http://schemas.microsoft.com/office/drawing/2014/main" id="{5767FC5E-1B0E-4ECE-E336-1E42D3EA4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064" y="6889997"/>
            <a:ext cx="2856473" cy="4330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Obrázek" descr="Obrázek">
            <a:extLst>
              <a:ext uri="{FF2B5EF4-FFF2-40B4-BE49-F238E27FC236}">
                <a16:creationId xmlns:a16="http://schemas.microsoft.com/office/drawing/2014/main" id="{D7B170CD-69F9-A452-22FA-D40F264530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164" y="9042031"/>
            <a:ext cx="2031074" cy="190573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Martin Luther King">
            <a:extLst>
              <a:ext uri="{FF2B5EF4-FFF2-40B4-BE49-F238E27FC236}">
                <a16:creationId xmlns:a16="http://schemas.microsoft.com/office/drawing/2014/main" id="{7839D884-ECA0-1C13-66F4-73F0997832D6}"/>
              </a:ext>
            </a:extLst>
          </p:cNvPr>
          <p:cNvSpPr txBox="1"/>
          <p:nvPr/>
        </p:nvSpPr>
        <p:spPr>
          <a:xfrm>
            <a:off x="3606729" y="9047470"/>
            <a:ext cx="7550666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900" baseline="17948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r>
              <a:rPr lang="cs-CZ" sz="5500"/>
              <a:t>NAŠE MISE</a:t>
            </a:r>
            <a:endParaRPr sz="5500"/>
          </a:p>
        </p:txBody>
      </p:sp>
      <p:sp>
        <p:nvSpPr>
          <p:cNvPr id="14" name="„ROZDÍL MEZI SNÍLKEM A VIZIONÁŘEM SPOČÍVÁ V TOM, ŽE SNÍLEK MÁ OČI ZAVŘENÉ, ZATÍMCO VIZIONÁŘ MÁ OČI OTEVŘENÉ.“">
            <a:extLst>
              <a:ext uri="{FF2B5EF4-FFF2-40B4-BE49-F238E27FC236}">
                <a16:creationId xmlns:a16="http://schemas.microsoft.com/office/drawing/2014/main" id="{F7F9C45E-8FB8-546D-3A8D-6691929924F1}"/>
              </a:ext>
            </a:extLst>
          </p:cNvPr>
          <p:cNvSpPr txBox="1"/>
          <p:nvPr/>
        </p:nvSpPr>
        <p:spPr>
          <a:xfrm>
            <a:off x="3233222" y="4075781"/>
            <a:ext cx="18038247" cy="4152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5900" cap="all" baseline="16949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lvl1pPr>
          </a:lstStyle>
          <a:p>
            <a:pPr>
              <a:lnSpc>
                <a:spcPts val="8000"/>
              </a:lnSpc>
            </a:pPr>
            <a:r>
              <a:rPr sz="9000"/>
              <a:t>„</a:t>
            </a:r>
            <a:r>
              <a:rPr lang="cs-CZ" sz="9000" err="1"/>
              <a:t>podporujeME</a:t>
            </a:r>
            <a:r>
              <a:rPr lang="cs-CZ" sz="9000"/>
              <a:t> zavádění inovativních řešení ve veřejných službách s cílem zvýšit jejich kvalitu a dostupnost a tím životní úroveň obyvatel Jihomoravského kraje“</a:t>
            </a:r>
            <a:endParaRPr sz="9000"/>
          </a:p>
        </p:txBody>
      </p:sp>
    </p:spTree>
    <p:extLst>
      <p:ext uri="{BB962C8B-B14F-4D97-AF65-F5344CB8AC3E}">
        <p14:creationId xmlns:p14="http://schemas.microsoft.com/office/powerpoint/2010/main" val="1457352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89583E-6 -1.85185E-6 C -0.00053 0.00023 -0.00567 0.00521 -0.00958 -0.00139 C -0.01576 -0.01122 -0.01583 -0.02014 -0.02422 -0.02338 C -0.02924 -0.02558 -0.03718 -0.02396 -0.04024 -0.02882 C -0.0474 -0.03958 -0.04532 -0.04988 -0.04193 -0.05729 C -0.03731 -0.06805 -0.02383 -0.06319 -0.01185 -0.04768 C 6.48958E-5 -0.03171 0.00455 -0.00671 4.89583E-6 -1.85185E-6 Z " pathEditMode="relative" rAng="13140000" ptsTypes="AAAAAAA">
                                      <p:cBhvr>
                                        <p:cTn id="6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" y="-29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1875E-6 3.14815E-6 C 0.00091 -0.00116 0.00827 -0.01493 0.01257 -0.00868 C 0.01895 0.00046 0.01778 0.01481 0.02819 0.01076 C 0.03457 0.00856 0.04525 -0.00301 0.0485 0.00139 C 0.05632 0.01076 0.05183 0.02997 0.04629 0.04571 C 0.03854 0.0684 0.02162 0.07581 0.0084 0.064 C -0.00475 0.0515 -0.00683 0.01574 -2.1875E-6 3.14815E-6 Z " pathEditMode="relative" rAng="1920000" ptsTypes="AAAAAAA">
                                      <p:cBhvr>
                                        <p:cTn id="8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" y="25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39583E-6 1.11022E-16 C 0.0002 -0.00104 0.00156 -0.01019 0.00495 -0.00949 C 0.01009 -0.00868 0.01211 -0.00208 0.0168 -0.00868 C 0.01979 -0.0125 0.02324 -0.02222 0.02578 -0.02199 C 0.03164 -0.02164 0.03288 -0.01169 0.03288 -0.00243 C 0.03295 0.01053 0.02539 0.02141 0.01628 0.0228 C 0.00697 0.02361 -0.00071 0.00961 -2.39583E-6 1.11022E-16 Z " pathEditMode="relative" rAng="0" ptsTypes="AAAAAAA">
                                      <p:cBhvr>
                                        <p:cTn id="10" dur="15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1" y="3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1699 0.04665 C 0.01718 0.04618 0.01809 0.04225 0.02044 0.0426 C 0.02408 0.04294 0.02552 0.04572 0.02877 0.04294 C 0.03086 0.04121 0.03333 0.03704 0.03515 0.03716 C 0.03919 0.03727 0.0401 0.04155 0.0401 0.04561 C 0.04017 0.05116 0.03483 0.05591 0.02838 0.05649 C 0.02187 0.05672 0.01647 0.05081 0.01699 0.04665 Z " pathEditMode="relative" rAng="0" ptsTypes="AAAAAAA">
                                      <p:cBhvr>
                                        <p:cTn id="12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2" y="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Obrázek" descr="Obrázek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74" y="1017365"/>
            <a:ext cx="22294851" cy="11681270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Nevytížené linky autobusů k vám zajedou jednoduše v čase, ve kterém si je objednáte. Stačí mít aplikaci v telefonu a pár kliky přepravu objednat."/>
          <p:cNvSpPr txBox="1"/>
          <p:nvPr/>
        </p:nvSpPr>
        <p:spPr>
          <a:xfrm>
            <a:off x="3176381" y="5643962"/>
            <a:ext cx="7550666" cy="3057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r>
              <a:rPr lang="cs-CZ" sz="4800"/>
              <a:t>NÁŠ CÍL</a:t>
            </a:r>
          </a:p>
          <a:p>
            <a:endParaRPr lang="cs-CZ" sz="4800"/>
          </a:p>
          <a:p>
            <a:r>
              <a:rPr lang="cs-CZ" sz="4800" i="1"/>
              <a:t>„Aplikací moderních technologií zvýšit dostupnost sociálních a zdravotních služeb v Jihomoravském kraji. Pomáháme lidem ´žít doma´.“</a:t>
            </a:r>
          </a:p>
        </p:txBody>
      </p:sp>
      <p:sp>
        <p:nvSpPr>
          <p:cNvPr id="213" name="↘"/>
          <p:cNvSpPr txBox="1"/>
          <p:nvPr/>
        </p:nvSpPr>
        <p:spPr>
          <a:xfrm>
            <a:off x="2408491" y="6105337"/>
            <a:ext cx="405726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r>
              <a:rPr sz="4800"/>
              <a:t>↘</a:t>
            </a:r>
          </a:p>
        </p:txBody>
      </p:sp>
      <p:sp>
        <p:nvSpPr>
          <p:cNvPr id="215" name="Předělový slide…"/>
          <p:cNvSpPr txBox="1"/>
          <p:nvPr/>
        </p:nvSpPr>
        <p:spPr>
          <a:xfrm>
            <a:off x="2294743" y="2221252"/>
            <a:ext cx="13407517" cy="3149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9900" cap="all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lang="cs-CZ" dirty="0"/>
              <a:t>Inovace sociálních </a:t>
            </a:r>
          </a:p>
          <a:p>
            <a:pPr algn="l">
              <a:defRPr sz="9900" cap="all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lang="cs-CZ" dirty="0"/>
              <a:t>a zdravotních služeb 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97A2D2E-5388-F275-BEBD-A2C16E2E0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7480" y="5084876"/>
            <a:ext cx="8489246" cy="789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169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Obrázek" descr="Obrázek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574" y="705636"/>
            <a:ext cx="22294851" cy="11681270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Nevytížené linky autobusů k vám zajedou jednoduše v čase, ve kterém si je objednáte. Stačí mít aplikaci v telefonu a pár kliky přepravu objednat."/>
          <p:cNvSpPr txBox="1"/>
          <p:nvPr/>
        </p:nvSpPr>
        <p:spPr>
          <a:xfrm>
            <a:off x="1496291" y="5971025"/>
            <a:ext cx="2229485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endParaRPr lang="cs-CZ" sz="4800" dirty="0"/>
          </a:p>
          <a:p>
            <a:endParaRPr lang="cs-CZ" sz="4800" dirty="0"/>
          </a:p>
          <a:p>
            <a:r>
              <a:rPr lang="cs-CZ" sz="7200" dirty="0"/>
              <a:t>Spolupráce s Jihomoravským krajem 2023 - 24</a:t>
            </a:r>
          </a:p>
          <a:p>
            <a:pPr marL="685800" indent="-685800">
              <a:buFontTx/>
              <a:buChar char="-"/>
            </a:pPr>
            <a:r>
              <a:rPr lang="cs-CZ" sz="7200" dirty="0"/>
              <a:t>Vznik koncepce péče o duševní zdraví v kraji</a:t>
            </a:r>
          </a:p>
          <a:p>
            <a:pPr marL="685800" indent="-685800">
              <a:buFontTx/>
              <a:buChar char="-"/>
            </a:pPr>
            <a:r>
              <a:rPr lang="cs-CZ" sz="7200" dirty="0"/>
              <a:t>Podpora vzdělávacích aktivit</a:t>
            </a:r>
          </a:p>
          <a:p>
            <a:pPr marL="685800" indent="-685800">
              <a:buFontTx/>
              <a:buChar char="-"/>
            </a:pPr>
            <a:r>
              <a:rPr lang="cs-CZ" sz="7200" dirty="0"/>
              <a:t>Podpora vzájemné spolupráce partnerů v oblasti duševního zdraví</a:t>
            </a:r>
          </a:p>
          <a:p>
            <a:r>
              <a:rPr lang="cs-CZ" sz="4800" i="1" dirty="0"/>
              <a:t> </a:t>
            </a:r>
          </a:p>
        </p:txBody>
      </p:sp>
      <p:sp>
        <p:nvSpPr>
          <p:cNvPr id="213" name="↘"/>
          <p:cNvSpPr txBox="1"/>
          <p:nvPr/>
        </p:nvSpPr>
        <p:spPr>
          <a:xfrm>
            <a:off x="2408491" y="6105337"/>
            <a:ext cx="405726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endParaRPr sz="4800" dirty="0"/>
          </a:p>
        </p:txBody>
      </p:sp>
      <p:sp>
        <p:nvSpPr>
          <p:cNvPr id="215" name="Předělový slide…"/>
          <p:cNvSpPr txBox="1"/>
          <p:nvPr/>
        </p:nvSpPr>
        <p:spPr>
          <a:xfrm>
            <a:off x="2294743" y="2982999"/>
            <a:ext cx="13548581" cy="162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9900" cap="all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lang="cs-CZ" dirty="0"/>
              <a:t>Duševní zdraví v </a:t>
            </a:r>
            <a:r>
              <a:rPr lang="cs-CZ" dirty="0" err="1"/>
              <a:t>jinag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189764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Obdélník"/>
          <p:cNvSpPr/>
          <p:nvPr/>
        </p:nvSpPr>
        <p:spPr>
          <a:xfrm>
            <a:off x="1025382" y="1761810"/>
            <a:ext cx="7436413" cy="10147170"/>
          </a:xfrm>
          <a:prstGeom prst="rect">
            <a:avLst/>
          </a:prstGeom>
          <a:ln w="12700">
            <a:solidFill>
              <a:srgbClr val="434343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8" name="Obdélník"/>
          <p:cNvSpPr/>
          <p:nvPr/>
        </p:nvSpPr>
        <p:spPr>
          <a:xfrm>
            <a:off x="8473794" y="1761810"/>
            <a:ext cx="7436413" cy="10147170"/>
          </a:xfrm>
          <a:prstGeom prst="rect">
            <a:avLst/>
          </a:prstGeom>
          <a:ln w="12700">
            <a:solidFill>
              <a:srgbClr val="434343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9" name="Obdélník"/>
          <p:cNvSpPr/>
          <p:nvPr/>
        </p:nvSpPr>
        <p:spPr>
          <a:xfrm>
            <a:off x="15921597" y="1761810"/>
            <a:ext cx="7436413" cy="10147170"/>
          </a:xfrm>
          <a:prstGeom prst="rect">
            <a:avLst/>
          </a:prstGeom>
          <a:ln w="12700">
            <a:solidFill>
              <a:srgbClr val="434343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6" name="1"/>
          <p:cNvSpPr txBox="1"/>
          <p:nvPr/>
        </p:nvSpPr>
        <p:spPr>
          <a:xfrm>
            <a:off x="1774043" y="3276776"/>
            <a:ext cx="1519225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0000" cap="all" baseline="1499">
                <a:solidFill>
                  <a:srgbClr val="EEB54F"/>
                </a:solidFill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lvl1pPr>
          </a:lstStyle>
          <a:p>
            <a:r>
              <a:rPr sz="26000"/>
              <a:t>1</a:t>
            </a:r>
          </a:p>
        </p:txBody>
      </p:sp>
      <p:sp>
        <p:nvSpPr>
          <p:cNvPr id="297" name="2"/>
          <p:cNvSpPr txBox="1"/>
          <p:nvPr/>
        </p:nvSpPr>
        <p:spPr>
          <a:xfrm>
            <a:off x="9223963" y="3276776"/>
            <a:ext cx="1519224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0000" cap="all" baseline="1499">
                <a:solidFill>
                  <a:srgbClr val="D85930"/>
                </a:solidFill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lvl1pPr>
          </a:lstStyle>
          <a:p>
            <a:r>
              <a:rPr sz="26000"/>
              <a:t>2</a:t>
            </a:r>
          </a:p>
        </p:txBody>
      </p:sp>
      <p:sp>
        <p:nvSpPr>
          <p:cNvPr id="298" name="3"/>
          <p:cNvSpPr txBox="1"/>
          <p:nvPr/>
        </p:nvSpPr>
        <p:spPr>
          <a:xfrm>
            <a:off x="16673882" y="3276776"/>
            <a:ext cx="1519225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0000" cap="all" baseline="1499">
                <a:solidFill>
                  <a:srgbClr val="314EEF"/>
                </a:solidFill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lvl1pPr>
          </a:lstStyle>
          <a:p>
            <a:r>
              <a:rPr sz="26000"/>
              <a:t>3</a:t>
            </a:r>
          </a:p>
        </p:txBody>
      </p:sp>
      <p:sp>
        <p:nvSpPr>
          <p:cNvPr id="14" name="NADPIS ČLÁNKU…">
            <a:extLst>
              <a:ext uri="{FF2B5EF4-FFF2-40B4-BE49-F238E27FC236}">
                <a16:creationId xmlns:a16="http://schemas.microsoft.com/office/drawing/2014/main" id="{D71DCB27-69AC-D22A-7B65-4FD9ED8EE657}"/>
              </a:ext>
            </a:extLst>
          </p:cNvPr>
          <p:cNvSpPr txBox="1"/>
          <p:nvPr/>
        </p:nvSpPr>
        <p:spPr>
          <a:xfrm>
            <a:off x="1774043" y="6181650"/>
            <a:ext cx="5536400" cy="2975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700" cap="all" baseline="8108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lang="cs-CZ" sz="5600"/>
              <a:t>Podpora koordinační činnosti a projektového řízení oblasti duševního zdraví v JMK</a:t>
            </a:r>
            <a:endParaRPr lang="cs-CZ" sz="5600" dirty="0"/>
          </a:p>
        </p:txBody>
      </p:sp>
      <p:sp>
        <p:nvSpPr>
          <p:cNvPr id="16" name="NADPIS ČLÁNKU…">
            <a:extLst>
              <a:ext uri="{FF2B5EF4-FFF2-40B4-BE49-F238E27FC236}">
                <a16:creationId xmlns:a16="http://schemas.microsoft.com/office/drawing/2014/main" id="{DD020E8B-0AB3-7EC1-2CB9-6CA478E1590E}"/>
              </a:ext>
            </a:extLst>
          </p:cNvPr>
          <p:cNvSpPr txBox="1"/>
          <p:nvPr/>
        </p:nvSpPr>
        <p:spPr>
          <a:xfrm>
            <a:off x="9245600" y="5813831"/>
            <a:ext cx="5536400" cy="3549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700" cap="all" baseline="8108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lang="cs-CZ" sz="5600" dirty="0">
                <a:ea typeface="+mn-lt"/>
                <a:cs typeface="+mn-lt"/>
              </a:rPr>
              <a:t>Spolupráce se spádovými psychiatrickými nemocnicemi, poskytovateli sociálních služeb</a:t>
            </a:r>
            <a:endParaRPr lang="cs-CZ" dirty="0"/>
          </a:p>
        </p:txBody>
      </p:sp>
      <p:sp>
        <p:nvSpPr>
          <p:cNvPr id="18" name="NADPIS ČLÁNKU…">
            <a:extLst>
              <a:ext uri="{FF2B5EF4-FFF2-40B4-BE49-F238E27FC236}">
                <a16:creationId xmlns:a16="http://schemas.microsoft.com/office/drawing/2014/main" id="{3E2F1104-5B7A-DED2-B1F3-B1AA3A91F53A}"/>
              </a:ext>
            </a:extLst>
          </p:cNvPr>
          <p:cNvSpPr txBox="1"/>
          <p:nvPr/>
        </p:nvSpPr>
        <p:spPr>
          <a:xfrm>
            <a:off x="16682012" y="6101090"/>
            <a:ext cx="5536400" cy="2975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700" cap="all" baseline="8108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r>
              <a:rPr lang="cs-CZ" sz="5600" dirty="0"/>
              <a:t>Systémový projekt </a:t>
            </a:r>
            <a:r>
              <a:rPr lang="cs-CZ" sz="5600" dirty="0" err="1"/>
              <a:t>jmk</a:t>
            </a:r>
            <a:r>
              <a:rPr lang="cs-CZ" sz="5600" dirty="0"/>
              <a:t> – podpora multidisciplinární spolupráce </a:t>
            </a:r>
          </a:p>
          <a:p>
            <a:pPr algn="l">
              <a:defRPr sz="3700" cap="all" baseline="8108">
                <a:latin typeface="Atyp BL Display Semibold"/>
                <a:ea typeface="Atyp BL Display Semibold"/>
                <a:cs typeface="Atyp BL Display Semibold"/>
                <a:sym typeface="Atyp BL Display Semibold"/>
              </a:defRPr>
            </a:pPr>
            <a:endParaRPr lang="cs-CZ" sz="5600" dirty="0"/>
          </a:p>
        </p:txBody>
      </p:sp>
    </p:spTree>
    <p:extLst>
      <p:ext uri="{BB962C8B-B14F-4D97-AF65-F5344CB8AC3E}">
        <p14:creationId xmlns:p14="http://schemas.microsoft.com/office/powerpoint/2010/main" val="8450068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" grpId="0" animBg="1"/>
      <p:bldP spid="288" grpId="0" animBg="1"/>
      <p:bldP spid="289" grpId="0" animBg="1"/>
      <p:bldP spid="296" grpId="0" animBg="1"/>
      <p:bldP spid="297" grpId="0" animBg="1"/>
      <p:bldP spid="298" grpId="0" animBg="1"/>
      <p:bldP spid="14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Čára">
            <a:extLst>
              <a:ext uri="{FF2B5EF4-FFF2-40B4-BE49-F238E27FC236}">
                <a16:creationId xmlns:a16="http://schemas.microsoft.com/office/drawing/2014/main" id="{139326C9-303F-314B-D70A-E86A7510AABC}"/>
              </a:ext>
            </a:extLst>
          </p:cNvPr>
          <p:cNvSpPr/>
          <p:nvPr/>
        </p:nvSpPr>
        <p:spPr>
          <a:xfrm>
            <a:off x="1432037" y="12534964"/>
            <a:ext cx="21413269" cy="101536"/>
          </a:xfrm>
          <a:prstGeom prst="line">
            <a:avLst/>
          </a:prstGeom>
          <a:ln w="12700">
            <a:solidFill>
              <a:srgbClr val="43434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" name="Nevytížené linky autobusů k vám zajedou jednoduše v čase, ve kterém si je objednáte. Stačí mít aplikaci v telefonu a pár kliky přepravu objednat.">
            <a:extLst>
              <a:ext uri="{FF2B5EF4-FFF2-40B4-BE49-F238E27FC236}">
                <a16:creationId xmlns:a16="http://schemas.microsoft.com/office/drawing/2014/main" id="{8F5BBAFD-6596-673A-79CB-65F5E59D7F78}"/>
              </a:ext>
            </a:extLst>
          </p:cNvPr>
          <p:cNvSpPr txBox="1"/>
          <p:nvPr/>
        </p:nvSpPr>
        <p:spPr>
          <a:xfrm>
            <a:off x="2222778" y="6793521"/>
            <a:ext cx="6391136" cy="1551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pPr>
              <a:lnSpc>
                <a:spcPts val="6000"/>
              </a:lnSpc>
            </a:pPr>
            <a:r>
              <a:rPr lang="cs-CZ" sz="6000"/>
              <a:t>Jihomoravská agentura pro veřejné inovace</a:t>
            </a:r>
            <a:endParaRPr sz="6000"/>
          </a:p>
        </p:txBody>
      </p:sp>
      <p:sp>
        <p:nvSpPr>
          <p:cNvPr id="16" name="↘">
            <a:extLst>
              <a:ext uri="{FF2B5EF4-FFF2-40B4-BE49-F238E27FC236}">
                <a16:creationId xmlns:a16="http://schemas.microsoft.com/office/drawing/2014/main" id="{4B9361B8-2351-3DBB-2842-90906EFB0359}"/>
              </a:ext>
            </a:extLst>
          </p:cNvPr>
          <p:cNvSpPr txBox="1"/>
          <p:nvPr/>
        </p:nvSpPr>
        <p:spPr>
          <a:xfrm>
            <a:off x="1432038" y="6793521"/>
            <a:ext cx="518523" cy="782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pPr>
              <a:lnSpc>
                <a:spcPts val="6000"/>
              </a:lnSpc>
            </a:pPr>
            <a:r>
              <a:rPr sz="6000"/>
              <a:t>↘</a:t>
            </a:r>
          </a:p>
        </p:txBody>
      </p:sp>
      <p:pic>
        <p:nvPicPr>
          <p:cNvPr id="17" name="Obrázek" descr="Obrázek">
            <a:extLst>
              <a:ext uri="{FF2B5EF4-FFF2-40B4-BE49-F238E27FC236}">
                <a16:creationId xmlns:a16="http://schemas.microsoft.com/office/drawing/2014/main" id="{185FEA17-1FE7-6135-20E9-41737A45B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915" y="-18430837"/>
            <a:ext cx="24803231" cy="29771937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Nevytížené linky autobusů k vám zajedou jednoduše v čase, ve kterém si je objednáte. Stačí mít aplikaci v telefonu a pár kliky přepravu objednat.">
            <a:extLst>
              <a:ext uri="{FF2B5EF4-FFF2-40B4-BE49-F238E27FC236}">
                <a16:creationId xmlns:a16="http://schemas.microsoft.com/office/drawing/2014/main" id="{6EA79681-A212-28AE-3CEE-1931465B73BA}"/>
              </a:ext>
            </a:extLst>
          </p:cNvPr>
          <p:cNvSpPr txBox="1"/>
          <p:nvPr/>
        </p:nvSpPr>
        <p:spPr>
          <a:xfrm>
            <a:off x="2222777" y="9194239"/>
            <a:ext cx="5879356" cy="815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pPr>
              <a:lnSpc>
                <a:spcPts val="6000"/>
              </a:lnSpc>
            </a:pPr>
            <a:r>
              <a:rPr lang="cs-CZ" sz="6000" b="1" dirty="0">
                <a:latin typeface="Atyp BL Display Semibold" pitchFamily="2" charset="0"/>
                <a:ea typeface="Atyp BL Display Semibold" pitchFamily="2" charset="0"/>
              </a:rPr>
              <a:t>pavla.kovarova@jinag.eu </a:t>
            </a:r>
          </a:p>
        </p:txBody>
      </p:sp>
      <p:sp>
        <p:nvSpPr>
          <p:cNvPr id="9" name="Nevytížené linky autobusů k vám zajedou jednoduše v čase, ve kterém si je objednáte. Stačí mít aplikaci v telefonu a pár kliky přepravu objednat.">
            <a:extLst>
              <a:ext uri="{FF2B5EF4-FFF2-40B4-BE49-F238E27FC236}">
                <a16:creationId xmlns:a16="http://schemas.microsoft.com/office/drawing/2014/main" id="{A003F840-7269-E536-E8E2-E973A6F9B42D}"/>
              </a:ext>
            </a:extLst>
          </p:cNvPr>
          <p:cNvSpPr txBox="1"/>
          <p:nvPr/>
        </p:nvSpPr>
        <p:spPr>
          <a:xfrm>
            <a:off x="2222777" y="10582570"/>
            <a:ext cx="5879356" cy="782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lvl1pPr algn="l">
              <a:defRPr sz="3200" baseline="21875">
                <a:latin typeface="Atyp BL Display Regular"/>
                <a:ea typeface="Atyp BL Display Regular"/>
                <a:cs typeface="Atyp BL Display Regular"/>
                <a:sym typeface="Atyp BL Display Regular"/>
              </a:defRPr>
            </a:lvl1pPr>
          </a:lstStyle>
          <a:p>
            <a:pPr>
              <a:lnSpc>
                <a:spcPts val="6000"/>
              </a:lnSpc>
            </a:pPr>
            <a:r>
              <a:rPr lang="cs-CZ" sz="6000" b="1" err="1">
                <a:solidFill>
                  <a:srgbClr val="FAB332"/>
                </a:solidFill>
                <a:latin typeface="Atyp BL Display Semibold" pitchFamily="2" charset="0"/>
                <a:ea typeface="Atyp BL Display Semibold" pitchFamily="2" charset="0"/>
              </a:rPr>
              <a:t>jinag.eu</a:t>
            </a:r>
            <a:endParaRPr sz="6000" b="1">
              <a:solidFill>
                <a:srgbClr val="FAB332"/>
              </a:solidFill>
              <a:latin typeface="Atyp BL Display Semibold" pitchFamily="2" charset="0"/>
              <a:ea typeface="Atyp BL Display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149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26 0.00116 C 0.00052 -0.00185 0.00417 -0.03287 0.01342 -0.03079 C 0.02748 -0.02789 0.03301 -0.00579 0.04597 -0.02789 C 0.05411 -0.04086 0.06374 -0.075 0.07077 -0.07396 C 0.08666 -0.07187 0.09004 -0.03785 0.09004 -0.00683 C 0.09037 0.03715 0.06967 0.07419 0.04454 0.07813 C 0.01901 0.08229 -0.00208 0.03414 -0.00026 0.00116 Z " pathEditMode="relative" rAng="0" ptsTypes="AAAAAAA">
                                      <p:cBhvr>
                                        <p:cTn id="6" dur="1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8c45fa2-7f58-43dc-8b71-076645a98e39" xsi:nil="true"/>
    <lcf76f155ced4ddcb4097134ff3c332f xmlns="a8fae4d6-efab-4c57-b27f-65af696c2796">
      <Terms xmlns="http://schemas.microsoft.com/office/infopath/2007/PartnerControls"/>
    </lcf76f155ced4ddcb4097134ff3c332f>
    <P_x0159_i_x0159_azen_x00ed_ xmlns="a8fae4d6-efab-4c57-b27f-65af696c279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D4C5C7C716984DAB9F915FEAA83CE9" ma:contentTypeVersion="16" ma:contentTypeDescription="Vytvoří nový dokument" ma:contentTypeScope="" ma:versionID="db799bb5beb048f2b979a70bae66d93f">
  <xsd:schema xmlns:xsd="http://www.w3.org/2001/XMLSchema" xmlns:xs="http://www.w3.org/2001/XMLSchema" xmlns:p="http://schemas.microsoft.com/office/2006/metadata/properties" xmlns:ns2="a8fae4d6-efab-4c57-b27f-65af696c2796" xmlns:ns3="58c45fa2-7f58-43dc-8b71-076645a98e39" targetNamespace="http://schemas.microsoft.com/office/2006/metadata/properties" ma:root="true" ma:fieldsID="1c4013bbff4108bc2f755ab7e11ac6b5" ns2:_="" ns3:_="">
    <xsd:import namespace="a8fae4d6-efab-4c57-b27f-65af696c2796"/>
    <xsd:import namespace="58c45fa2-7f58-43dc-8b71-076645a98e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P_x0159_i_x0159_azen_x00ed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fae4d6-efab-4c57-b27f-65af696c27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d78cb27c-3c08-4094-944f-8528bf892e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P_x0159_i_x0159_azen_x00ed_" ma:index="23" nillable="true" ma:displayName="Přiřazení" ma:format="Dropdown" ma:internalName="P_x0159_i_x0159_azen_x00ed_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45fa2-7f58-43dc-8b71-076645a98e3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fae68bd7-71dd-40d0-9734-bb4e78a1ab87}" ma:internalName="TaxCatchAll" ma:showField="CatchAllData" ma:web="58c45fa2-7f58-43dc-8b71-076645a98e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C26D7C-3C9A-4128-BC30-6987B1C6DB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4E1A78-D8E9-4219-B23B-0161AAB0444A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a8fae4d6-efab-4c57-b27f-65af696c2796"/>
    <ds:schemaRef ds:uri="http://schemas.openxmlformats.org/package/2006/metadata/core-properties"/>
    <ds:schemaRef ds:uri="http://schemas.microsoft.com/office/infopath/2007/PartnerControls"/>
    <ds:schemaRef ds:uri="58c45fa2-7f58-43dc-8b71-076645a98e3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87D84B2-50E6-463B-ADD5-DD0F0936B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fae4d6-efab-4c57-b27f-65af696c2796"/>
    <ds:schemaRef ds:uri="58c45fa2-7f58-43dc-8b71-076645a98e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141</Words>
  <Application>Microsoft Office PowerPoint</Application>
  <PresentationFormat>Vlastní</PresentationFormat>
  <Paragraphs>31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Atyp BL Display Regular</vt:lpstr>
      <vt:lpstr>Atyp BL Display Semibold</vt:lpstr>
      <vt:lpstr>Helvetica Neue</vt:lpstr>
      <vt:lpstr>Helvetica Neue Medium</vt:lpstr>
      <vt:lpstr>20_BasicBlack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Patrik Reichl</dc:creator>
  <cp:lastModifiedBy>Pavla Kovářová</cp:lastModifiedBy>
  <cp:revision>8</cp:revision>
  <dcterms:modified xsi:type="dcterms:W3CDTF">2023-04-03T10:18:00Z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0x010100C2D4C5C7C716984DAB9F915FEAA83CE9</vt:lpwstr>
  </property>
  <property fmtid="{D5CDD505-2E9C-101B-9397-08002B2CF9AE}" pid="3" name="MediaServiceImageTags">
    <vt:lpwstr/>
  </property>
</Properties>
</file>