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handoutMasterIdLst>
    <p:handoutMasterId r:id="rId16"/>
  </p:handoutMasterIdLst>
  <p:sldIdLst>
    <p:sldId id="361" r:id="rId2"/>
    <p:sldId id="362" r:id="rId3"/>
    <p:sldId id="370" r:id="rId4"/>
    <p:sldId id="363" r:id="rId5"/>
    <p:sldId id="368" r:id="rId6"/>
    <p:sldId id="369" r:id="rId7"/>
    <p:sldId id="364" r:id="rId8"/>
    <p:sldId id="365" r:id="rId9"/>
    <p:sldId id="366" r:id="rId10"/>
    <p:sldId id="367" r:id="rId11"/>
    <p:sldId id="359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6437" autoAdjust="0"/>
  </p:normalViewPr>
  <p:slideViewPr>
    <p:cSldViewPr snapToGrid="0">
      <p:cViewPr varScale="1">
        <p:scale>
          <a:sx n="114" d="100"/>
          <a:sy n="114" d="100"/>
        </p:scale>
        <p:origin x="51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5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33DD9C2-CB97-41E0-A6E9-B40795573F2C}" type="datetime1">
              <a:rPr lang="cs-CZ" smtClean="0"/>
              <a:pPr algn="r" rtl="0"/>
              <a:t>03.04.2023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3F7AA83-DE31-4E93-AB07-EF7FB05F6670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ECFB3508-91B3-4AF4-A0EC-7B9C235B003E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935E2820-AFE1-45FA-949E-17BDB534E1DC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7DB0018-149F-4EB5-AB28-C95E7E723D76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rtl="0"/>
            <a:endParaRPr lang="cs-CZ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1616-0329-4558-91CA-A7042F72E820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848-1D2F-40BB-BD0A-26003A78CD1A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 rtl="0"/>
            <a:endParaRPr lang="cs-CZ" dirty="0"/>
          </a:p>
        </p:txBody>
      </p:sp>
      <p:sp>
        <p:nvSpPr>
          <p:cNvPr id="9" name="Obdélník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D604-D43F-4A48-8757-9D6B3BC4234A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C739F6-7153-46AE-9F29-5C2DF5DAD2E9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8CE59C-16C2-405C-8557-9B32B28EAFFF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8B64A2-F415-47FA-83C8-2A2D23407727}" type="datetime1">
              <a:rPr lang="cs-CZ" smtClean="0"/>
              <a:pPr/>
              <a:t>03.04.2023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rtl="0"/>
            <a:fld id="{8FDBFFB2-86D9-4B8F-A59A-553A60B94BBE}" type="slidenum">
              <a:rPr lang="cs-CZ" smtClean="0"/>
              <a:pPr rtl="0"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wipe/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E5BE2A1F-FAEB-3A43-A249-A80CA659CB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462" y="3975734"/>
            <a:ext cx="2381250" cy="238125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C14ECAB-76EF-4562-9C28-A7B484EAD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679269"/>
            <a:ext cx="10318418" cy="1449977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r>
              <a:rPr lang="cs-CZ" dirty="0"/>
              <a:t>                   </a:t>
            </a:r>
            <a:r>
              <a:rPr lang="cs-CZ" sz="3600" dirty="0"/>
              <a:t>Reforma v Dětské psychiatrické   </a:t>
            </a:r>
            <a:br>
              <a:rPr lang="cs-CZ" sz="3600" dirty="0"/>
            </a:br>
            <a:r>
              <a:rPr lang="cs-CZ" sz="3600" dirty="0"/>
              <a:t>                       nemocnici ve Velké Bíteši </a:t>
            </a:r>
            <a:br>
              <a:rPr lang="cs-CZ" sz="3600" dirty="0"/>
            </a:br>
            <a:r>
              <a:rPr lang="cs-CZ" sz="3600" dirty="0"/>
              <a:t>                                pokračuje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360BB0-A899-4819-84A6-8924BBC13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3958046"/>
            <a:ext cx="8045373" cy="2763429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                                        Brno 4.4.2023</a:t>
            </a:r>
          </a:p>
          <a:p>
            <a:r>
              <a:rPr lang="cs-CZ" dirty="0"/>
              <a:t>                      Alena </a:t>
            </a:r>
            <a:r>
              <a:rPr lang="cs-CZ" dirty="0" err="1"/>
              <a:t>Nevrtalová</a:t>
            </a:r>
            <a:r>
              <a:rPr lang="cs-CZ" dirty="0"/>
              <a:t> , Tereza Čermáková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47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57B024-EA23-42D5-98DE-07B4F8D3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</a:t>
            </a:r>
            <a:r>
              <a:rPr lang="cs-CZ" dirty="0" err="1"/>
              <a:t>Multidisciplinární</a:t>
            </a:r>
            <a:r>
              <a:rPr lang="cs-CZ" dirty="0"/>
              <a:t> spolupráce – co předcházelo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37A9F7F-78CF-43BA-B37B-8CB19775062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/>
              <a:t>Nemocnice jako celorepublikové </a:t>
            </a:r>
            <a:r>
              <a:rPr lang="cs-CZ" dirty="0" err="1"/>
              <a:t>stážové</a:t>
            </a:r>
            <a:r>
              <a:rPr lang="cs-CZ" dirty="0"/>
              <a:t> místo</a:t>
            </a:r>
          </a:p>
          <a:p>
            <a:pPr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sz="2000" dirty="0"/>
              <a:t>nabízíme dosud – vedení nemocnice umožňuje</a:t>
            </a:r>
          </a:p>
          <a:p>
            <a:pPr>
              <a:buFontTx/>
              <a:buChar char="-"/>
            </a:pPr>
            <a:r>
              <a:rPr lang="cs-CZ" sz="2000" dirty="0"/>
              <a:t>absolvovalo asi 60 osob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/>
              <a:t>Práh Jižní Morava</a:t>
            </a:r>
          </a:p>
          <a:p>
            <a:pPr>
              <a:buFontTx/>
              <a:buChar char="-"/>
            </a:pPr>
            <a:r>
              <a:rPr lang="cs-CZ" sz="2000" dirty="0" err="1"/>
              <a:t>Anabell</a:t>
            </a:r>
            <a:endParaRPr lang="cs-CZ" sz="2000" dirty="0"/>
          </a:p>
          <a:p>
            <a:pPr>
              <a:buFontTx/>
              <a:buChar char="-"/>
            </a:pPr>
            <a:r>
              <a:rPr lang="cs-CZ" sz="2000" dirty="0" err="1"/>
              <a:t>Piafa</a:t>
            </a:r>
            <a:r>
              <a:rPr lang="cs-CZ" sz="2000" dirty="0"/>
              <a:t> Vyškov</a:t>
            </a:r>
          </a:p>
          <a:p>
            <a:pPr>
              <a:buFontTx/>
              <a:buChar char="-"/>
            </a:pPr>
            <a:r>
              <a:rPr lang="cs-CZ" sz="2000" dirty="0"/>
              <a:t>Fokus Vysočina</a:t>
            </a:r>
          </a:p>
          <a:p>
            <a:pPr>
              <a:buFontTx/>
              <a:buChar char="-"/>
            </a:pPr>
            <a:r>
              <a:rPr lang="cs-CZ" sz="2000" dirty="0"/>
              <a:t>PN Kroměříž</a:t>
            </a:r>
          </a:p>
          <a:p>
            <a:pPr>
              <a:buFontTx/>
              <a:buChar char="-"/>
            </a:pPr>
            <a:r>
              <a:rPr lang="cs-CZ" sz="2000" dirty="0"/>
              <a:t>Fokus České Budějovice</a:t>
            </a:r>
          </a:p>
          <a:p>
            <a:pPr>
              <a:buFontTx/>
              <a:buChar char="-"/>
            </a:pPr>
            <a:r>
              <a:rPr lang="cs-CZ" sz="2000" dirty="0"/>
              <a:t>Charita Třebíč</a:t>
            </a:r>
          </a:p>
          <a:p>
            <a:pPr>
              <a:buFontTx/>
              <a:buChar char="-"/>
            </a:pPr>
            <a:endParaRPr lang="cs-CZ" sz="2000" dirty="0"/>
          </a:p>
          <a:p>
            <a:pPr>
              <a:buFontTx/>
              <a:buChar char="-"/>
            </a:pPr>
            <a:r>
              <a:rPr lang="cs-CZ" sz="2000" dirty="0"/>
              <a:t>Stáže a návštěvy vnímáme i jako </a:t>
            </a:r>
            <a:r>
              <a:rPr lang="cs-CZ" sz="2000" dirty="0" err="1"/>
              <a:t>destigmatizaci</a:t>
            </a:r>
            <a:r>
              <a:rPr lang="cs-CZ" sz="2000" dirty="0"/>
              <a:t> psychiatrie</a:t>
            </a:r>
          </a:p>
          <a:p>
            <a:pPr>
              <a:buFontTx/>
              <a:buChar char="-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513631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12334" y="795371"/>
            <a:ext cx="8329208" cy="885512"/>
          </a:xfrm>
        </p:spPr>
        <p:txBody>
          <a:bodyPr>
            <a:normAutofit/>
          </a:bodyPr>
          <a:lstStyle/>
          <a:p>
            <a:r>
              <a:rPr lang="cs-CZ" sz="2800" dirty="0"/>
              <a:t>                  </a:t>
            </a:r>
            <a:r>
              <a:rPr lang="cs-CZ" sz="3200" dirty="0"/>
              <a:t>metodik </a:t>
            </a:r>
            <a:r>
              <a:rPr lang="cs-CZ" sz="3200" dirty="0" err="1"/>
              <a:t>multidisciplinarity</a:t>
            </a:r>
            <a:endParaRPr lang="cs-CZ" sz="28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312333" y="1992128"/>
            <a:ext cx="8409891" cy="41262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1800" dirty="0"/>
              <a:t>komunikace s rodinou</a:t>
            </a:r>
          </a:p>
          <a:p>
            <a:pPr>
              <a:buNone/>
            </a:pPr>
            <a:r>
              <a:rPr lang="cs-CZ" sz="1800" dirty="0"/>
              <a:t>komunikace s terénními službami</a:t>
            </a:r>
          </a:p>
          <a:p>
            <a:pPr>
              <a:buNone/>
            </a:pPr>
            <a:r>
              <a:rPr lang="cs-CZ" sz="1800" dirty="0"/>
              <a:t>harmonogram návštěv terénních služeb</a:t>
            </a:r>
          </a:p>
          <a:p>
            <a:pPr>
              <a:buNone/>
            </a:pPr>
            <a:r>
              <a:rPr lang="cs-CZ" sz="1800" dirty="0"/>
              <a:t>přizpůsobení potřebám rodiny ( TD, návštěvy spod)</a:t>
            </a:r>
          </a:p>
          <a:p>
            <a:pPr>
              <a:buNone/>
            </a:pPr>
            <a:r>
              <a:rPr lang="cs-CZ" sz="1800" dirty="0"/>
              <a:t>od podzimu 2020 předáno přes 100 dětí</a:t>
            </a:r>
          </a:p>
          <a:p>
            <a:pPr>
              <a:buNone/>
            </a:pPr>
            <a:r>
              <a:rPr lang="cs-CZ" sz="1800" dirty="0"/>
              <a:t>hledání podpory pro děti i v jiných regionech</a:t>
            </a:r>
          </a:p>
          <a:p>
            <a:pPr>
              <a:buNone/>
            </a:pPr>
            <a:r>
              <a:rPr lang="cs-CZ" sz="1800" dirty="0"/>
              <a:t>( Kraj Vysočina, Pardubická kraj, Zlínský kraj)</a:t>
            </a:r>
          </a:p>
          <a:p>
            <a:pPr>
              <a:buNone/>
            </a:pPr>
            <a:r>
              <a:rPr lang="cs-CZ" sz="1800" dirty="0"/>
              <a:t>práce s katalogem služeb a jinými dostupnými aplikacemi</a:t>
            </a:r>
          </a:p>
          <a:p>
            <a:pPr>
              <a:buNone/>
            </a:pPr>
            <a:r>
              <a:rPr lang="cs-CZ" sz="1800" dirty="0"/>
              <a:t>„ Nepanikař“ ……. atd.</a:t>
            </a:r>
          </a:p>
          <a:p>
            <a:pPr>
              <a:buNone/>
            </a:pPr>
            <a:r>
              <a:rPr lang="cs-CZ" sz="1800" dirty="0"/>
              <a:t>každé doporučení většinou rodiče vítají, často neví kam se obrátit </a:t>
            </a:r>
          </a:p>
          <a:p>
            <a:pPr>
              <a:buNone/>
            </a:pPr>
            <a:r>
              <a:rPr lang="cs-CZ" sz="1800" dirty="0"/>
              <a:t>organizace stáží</a:t>
            </a:r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E784A07D-77F6-458F-BF28-E1925D07B44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-1578451" y="6487928"/>
            <a:ext cx="6876415" cy="228600"/>
          </a:xfrm>
        </p:spPr>
        <p:txBody>
          <a:bodyPr/>
          <a:lstStyle/>
          <a:p>
            <a:r>
              <a:rPr lang="en-US" dirty="0"/>
              <a:t>© Centrum Anabell, z. ú.</a:t>
            </a:r>
          </a:p>
        </p:txBody>
      </p:sp>
    </p:spTree>
    <p:extLst>
      <p:ext uri="{BB962C8B-B14F-4D97-AF65-F5344CB8AC3E}">
        <p14:creationId xmlns:p14="http://schemas.microsoft.com/office/powerpoint/2010/main" val="17844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2194243"/>
          </a:xfrm>
        </p:spPr>
        <p:txBody>
          <a:bodyPr>
            <a:normAutofit/>
          </a:bodyPr>
          <a:lstStyle/>
          <a:p>
            <a:r>
              <a:rPr lang="cs-CZ" sz="3200" dirty="0"/>
              <a:t>Podpora dítěte i celé rodiny v přirozeném prostředí, spolupráce se školou i dalšími institucemi dle zjištěných potřeb</a:t>
            </a:r>
            <a:br>
              <a:rPr lang="cs-CZ" sz="3200" dirty="0"/>
            </a:br>
            <a:endParaRPr lang="cs-CZ" dirty="0"/>
          </a:p>
        </p:txBody>
      </p:sp>
      <p:pic>
        <p:nvPicPr>
          <p:cNvPr id="4098" name="Picture 2" descr="C:\Users\DPN\Desktop\stažený soubor (2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0175" y="2703512"/>
            <a:ext cx="329565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     Děkujeme za pozornost</a:t>
            </a:r>
          </a:p>
        </p:txBody>
      </p:sp>
      <p:pic>
        <p:nvPicPr>
          <p:cNvPr id="3074" name="Picture 2" descr="C:\Users\DPN\Desktop\stažený soubo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6400" y="2703512"/>
            <a:ext cx="27432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C54E29-D5BB-4CAD-A8D5-FD947B4EA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Doporučení výkonného výboru k TP 2021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F88622-AA6F-41BC-A6BE-EEF2B4DFECE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/>
              <a:t>Pokračovat v transformaci nemocnice dle přílohy TP ( do roku 2026 )</a:t>
            </a:r>
          </a:p>
          <a:p>
            <a:pPr>
              <a:buFont typeface="Wingdings" pitchFamily="2" charset="2"/>
              <a:buChar char="§"/>
            </a:pPr>
            <a:r>
              <a:rPr lang="cs-CZ" sz="1800" dirty="0"/>
              <a:t>lůžka akutní péče – 0 (skrytou akutní péči poskytujeme)</a:t>
            </a:r>
          </a:p>
          <a:p>
            <a:pPr>
              <a:buFont typeface="Wingdings" pitchFamily="2" charset="2"/>
              <a:buChar char="§"/>
            </a:pPr>
            <a:r>
              <a:rPr lang="cs-CZ" sz="1800" dirty="0"/>
              <a:t>lůžka následné péče – 50 ( beze změny)</a:t>
            </a:r>
          </a:p>
          <a:p>
            <a:pPr>
              <a:buNone/>
            </a:pPr>
            <a:endParaRPr lang="cs-CZ" sz="1800" dirty="0"/>
          </a:p>
          <a:p>
            <a:pPr>
              <a:buNone/>
            </a:pPr>
            <a:r>
              <a:rPr lang="cs-CZ" sz="2000" dirty="0"/>
              <a:t>Podílet se na rozvoji služeb ve vlastním sociálním prostředí v souladu s NAPDZ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spolupráce  v projektech </a:t>
            </a:r>
            <a:r>
              <a:rPr lang="cs-CZ" sz="1800" dirty="0" err="1"/>
              <a:t>Anabell</a:t>
            </a:r>
            <a:r>
              <a:rPr lang="cs-CZ" sz="1800" dirty="0"/>
              <a:t> ( MDT týmy)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spolupráce s terénními službami – započato se službami v </a:t>
            </a:r>
            <a:r>
              <a:rPr lang="cs-CZ" sz="1800" dirty="0" err="1"/>
              <a:t>JmK</a:t>
            </a:r>
            <a:r>
              <a:rPr lang="cs-CZ" sz="18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dle provozních možností a dle zájmu i v Kraji Vysočina ……..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stáže pracovníků služeb v DPN</a:t>
            </a:r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None/>
            </a:pPr>
            <a:r>
              <a:rPr lang="cs-CZ" sz="2000" dirty="0"/>
              <a:t>Pokračovat v procesech zvyšování kvality poskytované péče </a:t>
            </a:r>
          </a:p>
          <a:p>
            <a:pPr>
              <a:buNone/>
            </a:pPr>
            <a:r>
              <a:rPr lang="cs-CZ" sz="2000" dirty="0"/>
              <a:t>     „Plán kvality a lidských práv“</a:t>
            </a:r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Font typeface="Wingdings" pitchFamily="2" charset="2"/>
              <a:buChar char="§"/>
            </a:pPr>
            <a:endParaRPr lang="cs-CZ" dirty="0"/>
          </a:p>
          <a:p>
            <a:pPr>
              <a:buNone/>
            </a:pPr>
            <a:endParaRPr lang="cs-CZ" sz="2800" dirty="0"/>
          </a:p>
          <a:p>
            <a:pPr>
              <a:buFont typeface="Wingdings" pitchFamily="2" charset="2"/>
              <a:buChar char="v"/>
            </a:pPr>
            <a:endParaRPr lang="cs-CZ" sz="2800" dirty="0"/>
          </a:p>
          <a:p>
            <a:pPr marL="0" indent="0">
              <a:buNone/>
            </a:pPr>
            <a:endParaRPr lang="cs-CZ" sz="2800" dirty="0"/>
          </a:p>
          <a:p>
            <a:endParaRPr lang="cs-CZ" sz="28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005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Plán kvality a lidských práv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/>
              <a:t>Změna režimových opatření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uzamykatelné pokoje – nyní na každém oddělení  3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uzamykatelné WC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mobilní telefony  - 2x denně á 1 hod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přístup k internetu – síťové připojení, mobilní data, plánujeme pacientskou WIFI – nejsou povolené sociální sítě a stránky nevhodné pro dětský věk – edukace dítěte i ZZ při příjmu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pokoje přístupné po celý den ( kromě doby úklidu..mokrá podlaha)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celodenně přístupné sprchy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vlastní oblečení – možnost prát v ústavní prádelně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návštěvy neomezeně  ( po předběžné telefonické  domluvy)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pokoje třílůžkové s uzamykatelnými skříněmi, psacím stolem a nočním stolkem</a:t>
            </a:r>
          </a:p>
          <a:p>
            <a:pPr>
              <a:buNone/>
            </a:pPr>
            <a:r>
              <a:rPr lang="cs-CZ" sz="1800" dirty="0"/>
              <a:t>     ( nový nábytek)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postupně humanizace prostředí – nové vybavení heren, tělocvičny atd. ( dle finančních možností)</a:t>
            </a:r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0F4029-6094-44A1-B7B7-16BFCBE38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        Plán kvality a lidských práv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5AB7F29-D340-45C3-96FD-F008305F96A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sz="2000" b="1" dirty="0"/>
              <a:t>Zdravotní péče je poskytována kvalifikovaným personálem</a:t>
            </a:r>
            <a:r>
              <a:rPr lang="cs-CZ" sz="2000" dirty="0"/>
              <a:t>:</a:t>
            </a:r>
          </a:p>
          <a:p>
            <a:pPr>
              <a:buNone/>
            </a:pPr>
            <a:r>
              <a:rPr lang="cs-CZ" sz="2000" dirty="0"/>
              <a:t>Dětské sestry</a:t>
            </a:r>
          </a:p>
          <a:p>
            <a:pPr>
              <a:buNone/>
            </a:pPr>
            <a:r>
              <a:rPr lang="cs-CZ" sz="2000" dirty="0"/>
              <a:t>Všeobecné sestry</a:t>
            </a:r>
          </a:p>
          <a:p>
            <a:pPr>
              <a:buNone/>
            </a:pPr>
            <a:r>
              <a:rPr lang="cs-CZ" sz="2000" dirty="0"/>
              <a:t>Zdravotně – sociální pracovník</a:t>
            </a:r>
          </a:p>
          <a:p>
            <a:pPr>
              <a:buNone/>
            </a:pPr>
            <a:r>
              <a:rPr lang="cs-CZ" sz="2000" dirty="0"/>
              <a:t>JOP se sociálním zaměřením </a:t>
            </a:r>
          </a:p>
          <a:p>
            <a:pPr>
              <a:buNone/>
            </a:pPr>
            <a:r>
              <a:rPr lang="cs-CZ" sz="2000" dirty="0"/>
              <a:t>1x psycholog ve zdravotnictví</a:t>
            </a:r>
          </a:p>
          <a:p>
            <a:pPr>
              <a:buNone/>
            </a:pPr>
            <a:r>
              <a:rPr lang="cs-CZ" sz="2000" dirty="0"/>
              <a:t>1x klinický psycholog</a:t>
            </a:r>
          </a:p>
          <a:p>
            <a:pPr>
              <a:buNone/>
            </a:pPr>
            <a:r>
              <a:rPr lang="cs-CZ" sz="2000" dirty="0"/>
              <a:t>1x lékař bez atestace</a:t>
            </a:r>
          </a:p>
          <a:p>
            <a:pPr>
              <a:buNone/>
            </a:pPr>
            <a:r>
              <a:rPr lang="cs-CZ" sz="2000" dirty="0"/>
              <a:t>2x lékař s atestací v psychiatrii se zařazením do atestace v oboru dětská a dorostová psychiatrie</a:t>
            </a:r>
          </a:p>
          <a:p>
            <a:pPr>
              <a:buNone/>
            </a:pPr>
            <a:r>
              <a:rPr lang="cs-CZ" sz="2000" dirty="0"/>
              <a:t>2x lékař s atestací v oboru dětská a dorostová psychiatrie</a:t>
            </a:r>
          </a:p>
          <a:p>
            <a:pPr>
              <a:buNone/>
            </a:pPr>
            <a:r>
              <a:rPr lang="cs-CZ" sz="2000" dirty="0"/>
              <a:t>Externí lékaři - psychiatři ve službách v režimu 24/7</a:t>
            </a:r>
          </a:p>
          <a:p>
            <a:pPr>
              <a:buNone/>
            </a:pPr>
            <a:r>
              <a:rPr lang="cs-CZ" sz="2000" dirty="0"/>
              <a:t>Externí manažer kvality - DPP</a:t>
            </a:r>
          </a:p>
          <a:p>
            <a:pPr>
              <a:buNone/>
            </a:pP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115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8B3348-28E4-4B7F-AA50-672142B5E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  Plán kvality a lidských práv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5D98B6-33A6-43BF-BD17-B90472DB75F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/>
              <a:t>Denní stacionář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Do roku 2030 plánován denní stacionář , zřízení závisí od vnímané potřeby služby v našem regionu a od  finančních a personálních možností</a:t>
            </a:r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Font typeface="Arial" pitchFamily="34" charset="0"/>
              <a:buChar char="•"/>
            </a:pPr>
            <a:endParaRPr lang="cs-CZ" sz="1800" dirty="0"/>
          </a:p>
          <a:p>
            <a:pPr>
              <a:buNone/>
            </a:pPr>
            <a:r>
              <a:rPr lang="cs-CZ" sz="1800" dirty="0"/>
              <a:t>Ambulance  ( nyní 2 dny </a:t>
            </a:r>
            <a:r>
              <a:rPr lang="cs-CZ" sz="1800"/>
              <a:t>v týdnu)</a:t>
            </a:r>
            <a:endParaRPr lang="cs-CZ" sz="1800" dirty="0"/>
          </a:p>
          <a:p>
            <a:pPr>
              <a:buFont typeface="Arial" pitchFamily="34" charset="0"/>
              <a:buChar char="•"/>
            </a:pPr>
            <a:r>
              <a:rPr lang="cs-CZ" sz="1800" dirty="0"/>
              <a:t>plánujeme navýšit kapacitu ambulance pro děti a dorost po návratu lékařka z RD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/>
              <a:t>Plánujeme do roku 2030 zřídit ambulanci s rozšířenou péčí dle personálních a finančních možností</a:t>
            </a:r>
          </a:p>
          <a:p>
            <a:pPr>
              <a:buNone/>
            </a:pPr>
            <a:endParaRPr lang="cs-CZ" sz="1800" dirty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7671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444F28-19CA-47A3-9E60-702F41D3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 Plán kvality a lidských práv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A3DF86-0DF7-4C79-8B2B-98BAAD6561B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 algn="just">
              <a:lnSpc>
                <a:spcPct val="110000"/>
              </a:lnSpc>
              <a:buFontTx/>
              <a:buChar char="-"/>
            </a:pPr>
            <a:endParaRPr lang="cs-CZ" sz="1800" dirty="0"/>
          </a:p>
          <a:p>
            <a:pPr>
              <a:buNone/>
            </a:pPr>
            <a:r>
              <a:rPr lang="cs-CZ" sz="2600" b="1" dirty="0"/>
              <a:t>Změny se promítají i do INTERNÍCH DOKUMENTŮ</a:t>
            </a:r>
          </a:p>
          <a:p>
            <a:pPr>
              <a:buNone/>
            </a:pPr>
            <a:endParaRPr lang="cs-CZ" sz="3100" dirty="0"/>
          </a:p>
          <a:p>
            <a:pPr>
              <a:buNone/>
            </a:pPr>
            <a:r>
              <a:rPr lang="cs-CZ" sz="2900" b="1" dirty="0"/>
              <a:t>Aktualizace:</a:t>
            </a:r>
          </a:p>
          <a:p>
            <a:pPr algn="just">
              <a:lnSpc>
                <a:spcPct val="110000"/>
              </a:lnSpc>
            </a:pPr>
            <a:r>
              <a:rPr lang="cs-CZ" b="1" dirty="0"/>
              <a:t>Informovaný souhlas s hospitalizací</a:t>
            </a:r>
          </a:p>
          <a:p>
            <a:pPr marL="651510" lvl="1" indent="-285750" algn="just">
              <a:lnSpc>
                <a:spcPct val="110000"/>
              </a:lnSpc>
              <a:buFontTx/>
              <a:buChar char="-"/>
            </a:pPr>
            <a:r>
              <a:rPr lang="cs-CZ" sz="1700" dirty="0"/>
              <a:t>Dítě se účastní pohovoru s lékařem společně se zákonným zástupcem, má možnost klást dotazy , souhlas též společně se ZZ stvrzuje podpisem</a:t>
            </a:r>
          </a:p>
          <a:p>
            <a:pPr marL="651510" lvl="1" indent="-285750" algn="just">
              <a:lnSpc>
                <a:spcPct val="110000"/>
              </a:lnSpc>
              <a:buFontTx/>
              <a:buChar char="-"/>
            </a:pPr>
            <a:endParaRPr lang="cs-CZ" sz="1700" dirty="0"/>
          </a:p>
          <a:p>
            <a:r>
              <a:rPr lang="cs-CZ" sz="2000" b="1" dirty="0"/>
              <a:t>Postup při vyřizování stížností</a:t>
            </a:r>
          </a:p>
          <a:p>
            <a:r>
              <a:rPr lang="cs-CZ" sz="2000" b="1" dirty="0"/>
              <a:t>Terapeutické omezení pacienta </a:t>
            </a:r>
            <a:r>
              <a:rPr lang="cs-CZ" sz="2000" dirty="0"/>
              <a:t>( mnoho doporučení ???, řídíme se zákonem o zdravotních službách</a:t>
            </a:r>
            <a:r>
              <a:rPr lang="cs-CZ" sz="1400" dirty="0"/>
              <a:t>)</a:t>
            </a:r>
          </a:p>
          <a:p>
            <a:endParaRPr lang="cs-CZ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900" b="1" dirty="0"/>
              <a:t>Vytvořeny:</a:t>
            </a:r>
          </a:p>
          <a:p>
            <a:r>
              <a:rPr lang="cs-CZ" sz="2000" dirty="0"/>
              <a:t>Souhlas pacienta/zákonného zástupce se sdílením informací s terénní službou </a:t>
            </a:r>
          </a:p>
          <a:p>
            <a:r>
              <a:rPr lang="cs-CZ" sz="2000" dirty="0"/>
              <a:t>Metodika individuálního plánování (zatím není platný) pracujeme zatím jen s mapovacím nástrojem</a:t>
            </a:r>
          </a:p>
          <a:p>
            <a:pPr marL="285750" indent="-285750" algn="just">
              <a:lnSpc>
                <a:spcPct val="110000"/>
              </a:lnSpc>
              <a:buFontTx/>
              <a:buChar char="-"/>
            </a:pPr>
            <a:endParaRPr lang="cs-CZ" sz="2000" dirty="0"/>
          </a:p>
          <a:p>
            <a:pPr>
              <a:buNone/>
            </a:pPr>
            <a:endParaRPr lang="cs-CZ" sz="2000" dirty="0"/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5867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316621-D23D-4B21-B8B8-1A11AABC8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 Plán kvality a lidských práv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B5FD4E-7C7E-4E81-B8AF-41520CE232B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2000" b="1" dirty="0"/>
              <a:t>Vzdělávání</a:t>
            </a:r>
          </a:p>
          <a:p>
            <a:pPr>
              <a:buNone/>
            </a:pPr>
            <a:endParaRPr lang="cs-CZ" sz="2000" b="1" dirty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cs-CZ" sz="2000" b="1" dirty="0"/>
              <a:t>Povinné vzdělávání zdravotnických pracovníků v souvislosti s Úmluvou o právech osob se zdravotním postižením</a:t>
            </a:r>
          </a:p>
          <a:p>
            <a:pPr marL="285750" indent="-285750" algn="just">
              <a:lnSpc>
                <a:spcPct val="110000"/>
              </a:lnSpc>
              <a:buFontTx/>
              <a:buChar char="-"/>
            </a:pPr>
            <a:r>
              <a:rPr lang="cs-CZ" sz="1800" dirty="0"/>
              <a:t>E- </a:t>
            </a:r>
            <a:r>
              <a:rPr lang="cs-CZ" sz="1800" dirty="0" err="1"/>
              <a:t>learning</a:t>
            </a:r>
            <a:r>
              <a:rPr lang="cs-CZ" sz="1800" dirty="0"/>
              <a:t>  WHO </a:t>
            </a:r>
            <a:r>
              <a:rPr lang="cs-CZ" sz="1800" dirty="0" err="1">
                <a:solidFill>
                  <a:srgbClr val="FF0000"/>
                </a:solidFill>
              </a:rPr>
              <a:t>Quality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dirty="0" err="1">
                <a:solidFill>
                  <a:srgbClr val="FF0000"/>
                </a:solidFill>
              </a:rPr>
              <a:t>Rights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dirty="0"/>
              <a:t>( součástí adaptačního procesu)</a:t>
            </a:r>
          </a:p>
          <a:p>
            <a:pPr>
              <a:buNone/>
            </a:pPr>
            <a:endParaRPr lang="cs-CZ" dirty="0"/>
          </a:p>
          <a:p>
            <a:pPr>
              <a:buFont typeface="Wingdings" pitchFamily="2" charset="2"/>
              <a:buChar char="Ø"/>
            </a:pPr>
            <a:r>
              <a:rPr lang="cs-CZ" sz="2000" b="1" dirty="0"/>
              <a:t>Školení personálu v Asertivní komunikaci a deeskalačních technikách </a:t>
            </a:r>
          </a:p>
          <a:p>
            <a:pPr>
              <a:buNone/>
            </a:pPr>
            <a:endParaRPr lang="cs-CZ" sz="2000" dirty="0"/>
          </a:p>
          <a:p>
            <a:pPr>
              <a:buNone/>
            </a:pPr>
            <a:r>
              <a:rPr lang="cs-CZ" sz="1600" dirty="0"/>
              <a:t>8 hodin kurz pro ošetřovatelský personál</a:t>
            </a:r>
          </a:p>
          <a:p>
            <a:pPr>
              <a:buNone/>
            </a:pPr>
            <a:r>
              <a:rPr lang="cs-CZ" sz="1600" dirty="0"/>
              <a:t>Prevence neklidu na oddělení </a:t>
            </a:r>
          </a:p>
          <a:p>
            <a:pPr>
              <a:buNone/>
            </a:pPr>
            <a:r>
              <a:rPr lang="cs-CZ" sz="1600" dirty="0"/>
              <a:t>Prevence použití TOP</a:t>
            </a:r>
          </a:p>
        </p:txBody>
      </p:sp>
    </p:spTree>
    <p:extLst>
      <p:ext uri="{BB962C8B-B14F-4D97-AF65-F5344CB8AC3E}">
        <p14:creationId xmlns:p14="http://schemas.microsoft.com/office/powerpoint/2010/main" val="228477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2855A1-F40C-432A-8C4B-E0CD99481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</a:t>
            </a:r>
            <a:r>
              <a:rPr lang="cs-CZ" dirty="0" err="1"/>
              <a:t>Multidisciplinární</a:t>
            </a:r>
            <a:r>
              <a:rPr lang="cs-CZ" dirty="0"/>
              <a:t> spolupráce – zásadní změna</a:t>
            </a:r>
          </a:p>
        </p:txBody>
      </p:sp>
      <p:pic>
        <p:nvPicPr>
          <p:cNvPr id="1026" name="Picture 2" descr="C:\Users\DPN\Desktop\stažený soubor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0212" y="2703512"/>
            <a:ext cx="2695575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5788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5DB124-E32A-427A-8856-1622BD0AA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  </a:t>
            </a:r>
            <a:r>
              <a:rPr lang="cs-CZ" dirty="0" err="1"/>
              <a:t>Multidisciplinární</a:t>
            </a:r>
            <a:r>
              <a:rPr lang="cs-CZ" dirty="0"/>
              <a:t> spolupráce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F2D9FE1-4D2D-4F88-BCF1-0F636858BBA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dirty="0"/>
          </a:p>
          <a:p>
            <a:pPr>
              <a:buNone/>
            </a:pPr>
            <a:r>
              <a:rPr lang="cs-CZ" dirty="0"/>
              <a:t> </a:t>
            </a:r>
            <a:r>
              <a:rPr lang="cs-CZ" sz="1600" b="1" dirty="0"/>
              <a:t>od 1.10.2022 – pozice malého metodika v nemocnici na DPP </a:t>
            </a:r>
          </a:p>
          <a:p>
            <a:pPr>
              <a:buNone/>
            </a:pPr>
            <a:r>
              <a:rPr lang="cs-CZ" sz="1600" b="1" dirty="0"/>
              <a:t>                          paní Tereza Čermáková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/>
              <a:t>SOUHLAS se sdílením informací o pacientovi mezi DPN Velká Bíteš a terénní sociální službou a provázáním na terénní sociální službu při příjmu ( nyní děti z </a:t>
            </a:r>
            <a:r>
              <a:rPr lang="cs-CZ" sz="1600" dirty="0" err="1"/>
              <a:t>JmK</a:t>
            </a:r>
            <a:r>
              <a:rPr lang="cs-CZ" sz="1600" dirty="0"/>
              <a:t>)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/>
              <a:t>schůzky v nemocnici již za hospitalizace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/>
              <a:t>staniční sestry – klíčové sestry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/>
              <a:t>mapovací nástroj  - společný pro všechny služby v </a:t>
            </a:r>
            <a:r>
              <a:rPr lang="cs-CZ" sz="1600" dirty="0" err="1"/>
              <a:t>JmK</a:t>
            </a:r>
            <a:r>
              <a:rPr lang="cs-CZ" sz="1600" dirty="0"/>
              <a:t> – pilotní provoz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b="1" dirty="0"/>
              <a:t>není nutné znát diagnózu, </a:t>
            </a:r>
            <a:r>
              <a:rPr lang="cs-CZ" sz="1600" b="1" u="sng" dirty="0"/>
              <a:t>ale potřeby dítěte a rodiny </a:t>
            </a:r>
            <a:r>
              <a:rPr lang="cs-CZ" sz="1600" b="1" dirty="0"/>
              <a:t>, které z ní vyplývají !!</a:t>
            </a:r>
          </a:p>
          <a:p>
            <a:pPr>
              <a:buNone/>
            </a:pPr>
            <a:endParaRPr lang="cs-CZ" sz="2000" dirty="0"/>
          </a:p>
          <a:p>
            <a:pPr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034880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1761</TotalTime>
  <Words>768</Words>
  <Application>Microsoft Macintosh PowerPoint</Application>
  <PresentationFormat>Širokoúhlá obrazovka</PresentationFormat>
  <Paragraphs>134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Schoolbook</vt:lpstr>
      <vt:lpstr>Euphemia</vt:lpstr>
      <vt:lpstr>Wingdings</vt:lpstr>
      <vt:lpstr>Wingdings 2</vt:lpstr>
      <vt:lpstr>Arkýř</vt:lpstr>
      <vt:lpstr>                    Reforma v Dětské psychiatrické                           nemocnici ve Velké Bíteši                                  pokračuje</vt:lpstr>
      <vt:lpstr>            Doporučení výkonného výboru k TP 2021</vt:lpstr>
      <vt:lpstr>                 Plán kvality a lidských práv</vt:lpstr>
      <vt:lpstr>                         Plán kvality a lidských práv</vt:lpstr>
      <vt:lpstr>                   Plán kvality a lidských práv</vt:lpstr>
      <vt:lpstr>                  Plán kvality a lidských práv</vt:lpstr>
      <vt:lpstr>                 Plán kvality a lidských práv</vt:lpstr>
      <vt:lpstr>            Multidisciplinární spolupráce – zásadní změna</vt:lpstr>
      <vt:lpstr>                Multidisciplinární spolupráce</vt:lpstr>
      <vt:lpstr>     Multidisciplinární spolupráce – co předcházelo</vt:lpstr>
      <vt:lpstr>                  metodik multidisciplinarity</vt:lpstr>
      <vt:lpstr>Podpora dítěte i celé rodiny v přirozeném prostředí, spolupráce se školou i dalšími institucemi dle zjištěných potřeb </vt:lpstr>
      <vt:lpstr>                      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„V hlavní roli život dítěte a jeho rodiny“   O spolupráci mezi sociálními a terapeutickými službami  Centra Anabell a Dětskou psychiatrickou nemocnicí Velká Bíteš</dc:title>
  <dc:creator>Eva Slezakova</dc:creator>
  <cp:lastModifiedBy>Blanka Veškrnová</cp:lastModifiedBy>
  <cp:revision>118</cp:revision>
  <dcterms:created xsi:type="dcterms:W3CDTF">2021-06-16T08:19:05Z</dcterms:created>
  <dcterms:modified xsi:type="dcterms:W3CDTF">2023-04-03T19:25:09Z</dcterms:modified>
</cp:coreProperties>
</file>