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C2AFE0-0824-4622-9CDD-5EE719DA6836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CB152DEF-12FE-45F0-9B15-07927B1EA44C}">
      <dgm:prSet/>
      <dgm:spPr/>
      <dgm:t>
        <a:bodyPr/>
        <a:lstStyle/>
        <a:p>
          <a:pPr>
            <a:defRPr b="1"/>
          </a:pPr>
          <a:r>
            <a:rPr lang="cs-CZ"/>
            <a:t>Klienti s kombinací závislosti či problémového užíváním a zkušeností se závažným duševním onemocněním</a:t>
          </a:r>
          <a:endParaRPr lang="en-US"/>
        </a:p>
      </dgm:t>
    </dgm:pt>
    <dgm:pt modelId="{E9382753-4F38-44A7-9F73-285A74DF71B5}" type="parTrans" cxnId="{E9B22021-ACF3-41E0-B8D3-DB46BD335616}">
      <dgm:prSet/>
      <dgm:spPr/>
      <dgm:t>
        <a:bodyPr/>
        <a:lstStyle/>
        <a:p>
          <a:endParaRPr lang="en-US"/>
        </a:p>
      </dgm:t>
    </dgm:pt>
    <dgm:pt modelId="{EDA07410-3575-40B9-827D-26181275E6FB}" type="sibTrans" cxnId="{E9B22021-ACF3-41E0-B8D3-DB46BD335616}">
      <dgm:prSet/>
      <dgm:spPr/>
      <dgm:t>
        <a:bodyPr/>
        <a:lstStyle/>
        <a:p>
          <a:endParaRPr lang="en-US"/>
        </a:p>
      </dgm:t>
    </dgm:pt>
    <dgm:pt modelId="{F17008D6-2A55-459A-BACF-8A53F3FF203A}">
      <dgm:prSet/>
      <dgm:spPr/>
      <dgm:t>
        <a:bodyPr/>
        <a:lstStyle/>
        <a:p>
          <a:pPr>
            <a:defRPr b="1"/>
          </a:pPr>
          <a:r>
            <a:rPr lang="cs-CZ"/>
            <a:t>Závislost (látková i nelátková, legální i nelegální)</a:t>
          </a:r>
          <a:endParaRPr lang="en-US"/>
        </a:p>
      </dgm:t>
    </dgm:pt>
    <dgm:pt modelId="{867731E4-34D1-4313-B3F2-B9F8B69203C1}" type="parTrans" cxnId="{3E53E325-AE9A-49E9-8AC4-9EB35EDF4703}">
      <dgm:prSet/>
      <dgm:spPr/>
      <dgm:t>
        <a:bodyPr/>
        <a:lstStyle/>
        <a:p>
          <a:endParaRPr lang="en-US"/>
        </a:p>
      </dgm:t>
    </dgm:pt>
    <dgm:pt modelId="{D293DB18-323B-4B46-8199-DBD14A7CB465}" type="sibTrans" cxnId="{3E53E325-AE9A-49E9-8AC4-9EB35EDF4703}">
      <dgm:prSet/>
      <dgm:spPr/>
      <dgm:t>
        <a:bodyPr/>
        <a:lstStyle/>
        <a:p>
          <a:endParaRPr lang="en-US"/>
        </a:p>
      </dgm:t>
    </dgm:pt>
    <dgm:pt modelId="{97078B95-CF67-421E-8CBB-315D76A6F339}">
      <dgm:prSet/>
      <dgm:spPr/>
      <dgm:t>
        <a:bodyPr/>
        <a:lstStyle/>
        <a:p>
          <a:pPr>
            <a:defRPr b="1"/>
          </a:pPr>
          <a:r>
            <a:rPr lang="cs-CZ"/>
            <a:t>Okruhy duševních onemocnění:</a:t>
          </a:r>
          <a:endParaRPr lang="en-US"/>
        </a:p>
      </dgm:t>
    </dgm:pt>
    <dgm:pt modelId="{24E2F58E-A8A3-4641-99DD-B5961EAF5F79}" type="parTrans" cxnId="{DEE44CE4-4761-45A8-BBF4-CE715FF32637}">
      <dgm:prSet/>
      <dgm:spPr/>
      <dgm:t>
        <a:bodyPr/>
        <a:lstStyle/>
        <a:p>
          <a:endParaRPr lang="en-US"/>
        </a:p>
      </dgm:t>
    </dgm:pt>
    <dgm:pt modelId="{AA55124A-C31E-47F3-960F-4226FB2DC55C}" type="sibTrans" cxnId="{DEE44CE4-4761-45A8-BBF4-CE715FF32637}">
      <dgm:prSet/>
      <dgm:spPr/>
      <dgm:t>
        <a:bodyPr/>
        <a:lstStyle/>
        <a:p>
          <a:endParaRPr lang="en-US"/>
        </a:p>
      </dgm:t>
    </dgm:pt>
    <dgm:pt modelId="{8AA4023D-7051-481E-86D5-BFF29D4AD6F9}">
      <dgm:prSet/>
      <dgm:spPr/>
      <dgm:t>
        <a:bodyPr/>
        <a:lstStyle/>
        <a:p>
          <a:r>
            <a:rPr lang="cs-CZ"/>
            <a:t>Schizofrenie</a:t>
          </a:r>
          <a:endParaRPr lang="en-US"/>
        </a:p>
      </dgm:t>
    </dgm:pt>
    <dgm:pt modelId="{27FB62BE-3E02-406E-B196-60145B16E353}" type="parTrans" cxnId="{223B64F8-7F6E-4A7F-B948-D06146197687}">
      <dgm:prSet/>
      <dgm:spPr/>
      <dgm:t>
        <a:bodyPr/>
        <a:lstStyle/>
        <a:p>
          <a:endParaRPr lang="en-US"/>
        </a:p>
      </dgm:t>
    </dgm:pt>
    <dgm:pt modelId="{46378652-B3E6-42B0-92C9-C094197717B7}" type="sibTrans" cxnId="{223B64F8-7F6E-4A7F-B948-D06146197687}">
      <dgm:prSet/>
      <dgm:spPr/>
      <dgm:t>
        <a:bodyPr/>
        <a:lstStyle/>
        <a:p>
          <a:endParaRPr lang="en-US"/>
        </a:p>
      </dgm:t>
    </dgm:pt>
    <dgm:pt modelId="{677CAA83-0699-4386-8A77-9B39882630FA}">
      <dgm:prSet/>
      <dgm:spPr/>
      <dgm:t>
        <a:bodyPr/>
        <a:lstStyle/>
        <a:p>
          <a:r>
            <a:rPr lang="cs-CZ"/>
            <a:t>Afektivní poruchy</a:t>
          </a:r>
          <a:endParaRPr lang="en-US"/>
        </a:p>
      </dgm:t>
    </dgm:pt>
    <dgm:pt modelId="{80A2C0B4-0E8E-4627-B094-0A0A85F5C40E}" type="parTrans" cxnId="{CE227025-D9DE-4921-944E-F1192C4307F2}">
      <dgm:prSet/>
      <dgm:spPr/>
      <dgm:t>
        <a:bodyPr/>
        <a:lstStyle/>
        <a:p>
          <a:endParaRPr lang="en-US"/>
        </a:p>
      </dgm:t>
    </dgm:pt>
    <dgm:pt modelId="{74D6CA44-5B63-445E-B616-9664183CA459}" type="sibTrans" cxnId="{CE227025-D9DE-4921-944E-F1192C4307F2}">
      <dgm:prSet/>
      <dgm:spPr/>
      <dgm:t>
        <a:bodyPr/>
        <a:lstStyle/>
        <a:p>
          <a:endParaRPr lang="en-US"/>
        </a:p>
      </dgm:t>
    </dgm:pt>
    <dgm:pt modelId="{35EDDDFD-CDD6-43D1-A3CA-7792AD7001B2}">
      <dgm:prSet/>
      <dgm:spPr/>
      <dgm:t>
        <a:bodyPr/>
        <a:lstStyle/>
        <a:p>
          <a:r>
            <a:rPr lang="cs-CZ"/>
            <a:t>Schizoafektivní poruchy</a:t>
          </a:r>
          <a:endParaRPr lang="en-US"/>
        </a:p>
      </dgm:t>
    </dgm:pt>
    <dgm:pt modelId="{BCB7ECFD-AE88-45DB-B1AC-23AE50E72788}" type="parTrans" cxnId="{CE1B8886-CCC2-48C8-BD7D-2705E720C365}">
      <dgm:prSet/>
      <dgm:spPr/>
      <dgm:t>
        <a:bodyPr/>
        <a:lstStyle/>
        <a:p>
          <a:endParaRPr lang="en-US"/>
        </a:p>
      </dgm:t>
    </dgm:pt>
    <dgm:pt modelId="{D26A727D-C277-4F56-A1EA-91147C3A04DB}" type="sibTrans" cxnId="{CE1B8886-CCC2-48C8-BD7D-2705E720C365}">
      <dgm:prSet/>
      <dgm:spPr/>
      <dgm:t>
        <a:bodyPr/>
        <a:lstStyle/>
        <a:p>
          <a:endParaRPr lang="en-US"/>
        </a:p>
      </dgm:t>
    </dgm:pt>
    <dgm:pt modelId="{D64E6052-C5AB-45A1-A2E1-87A312F04D70}">
      <dgm:prSet/>
      <dgm:spPr/>
      <dgm:t>
        <a:bodyPr/>
        <a:lstStyle/>
        <a:p>
          <a:r>
            <a:rPr lang="cs-CZ"/>
            <a:t>Úzkostné poruchy</a:t>
          </a:r>
          <a:endParaRPr lang="en-US"/>
        </a:p>
      </dgm:t>
    </dgm:pt>
    <dgm:pt modelId="{B34D8C9F-29E9-48B0-B4EC-8BECF7D59125}" type="parTrans" cxnId="{AF671D97-BF8F-4ACD-A0BA-AB81930BBD64}">
      <dgm:prSet/>
      <dgm:spPr/>
      <dgm:t>
        <a:bodyPr/>
        <a:lstStyle/>
        <a:p>
          <a:endParaRPr lang="en-US"/>
        </a:p>
      </dgm:t>
    </dgm:pt>
    <dgm:pt modelId="{6DFB6625-222F-4660-9E82-57F1654962CA}" type="sibTrans" cxnId="{AF671D97-BF8F-4ACD-A0BA-AB81930BBD64}">
      <dgm:prSet/>
      <dgm:spPr/>
      <dgm:t>
        <a:bodyPr/>
        <a:lstStyle/>
        <a:p>
          <a:endParaRPr lang="en-US"/>
        </a:p>
      </dgm:t>
    </dgm:pt>
    <dgm:pt modelId="{044C8FDD-6685-4996-9F3B-690CBDC43CFC}">
      <dgm:prSet/>
      <dgm:spPr/>
      <dgm:t>
        <a:bodyPr/>
        <a:lstStyle/>
        <a:p>
          <a:r>
            <a:rPr lang="cs-CZ"/>
            <a:t>PTSP</a:t>
          </a:r>
          <a:endParaRPr lang="en-US"/>
        </a:p>
      </dgm:t>
    </dgm:pt>
    <dgm:pt modelId="{63C31615-C9BE-428F-8EA8-7694F990F706}" type="parTrans" cxnId="{4E3367F7-3BF1-4985-9033-1B16FFE341DF}">
      <dgm:prSet/>
      <dgm:spPr/>
      <dgm:t>
        <a:bodyPr/>
        <a:lstStyle/>
        <a:p>
          <a:endParaRPr lang="en-US"/>
        </a:p>
      </dgm:t>
    </dgm:pt>
    <dgm:pt modelId="{9E924AE2-F09E-4804-BDEE-74C64FCCF561}" type="sibTrans" cxnId="{4E3367F7-3BF1-4985-9033-1B16FFE341DF}">
      <dgm:prSet/>
      <dgm:spPr/>
      <dgm:t>
        <a:bodyPr/>
        <a:lstStyle/>
        <a:p>
          <a:endParaRPr lang="en-US"/>
        </a:p>
      </dgm:t>
    </dgm:pt>
    <dgm:pt modelId="{B2DC1FBE-9012-4A58-8CEE-41E1F07E9EE1}">
      <dgm:prSet/>
      <dgm:spPr/>
      <dgm:t>
        <a:bodyPr/>
        <a:lstStyle/>
        <a:p>
          <a:r>
            <a:rPr lang="cs-CZ"/>
            <a:t>Některé poruchy osobnosti</a:t>
          </a:r>
          <a:endParaRPr lang="en-US"/>
        </a:p>
      </dgm:t>
    </dgm:pt>
    <dgm:pt modelId="{21B13A0C-985D-46C5-8C03-925CF1D8DC5A}" type="parTrans" cxnId="{CDB64145-D985-4463-9306-A0F5958B8DAC}">
      <dgm:prSet/>
      <dgm:spPr/>
      <dgm:t>
        <a:bodyPr/>
        <a:lstStyle/>
        <a:p>
          <a:endParaRPr lang="en-US"/>
        </a:p>
      </dgm:t>
    </dgm:pt>
    <dgm:pt modelId="{5EB9436F-6034-4B34-AC34-622841879F84}" type="sibTrans" cxnId="{CDB64145-D985-4463-9306-A0F5958B8DAC}">
      <dgm:prSet/>
      <dgm:spPr/>
      <dgm:t>
        <a:bodyPr/>
        <a:lstStyle/>
        <a:p>
          <a:endParaRPr lang="en-US"/>
        </a:p>
      </dgm:t>
    </dgm:pt>
    <dgm:pt modelId="{D02EED07-B913-4B17-94DA-24C9CB90AAAC}" type="pres">
      <dgm:prSet presAssocID="{52C2AFE0-0824-4622-9CDD-5EE719DA6836}" presName="root" presStyleCnt="0">
        <dgm:presLayoutVars>
          <dgm:dir/>
          <dgm:resizeHandles val="exact"/>
        </dgm:presLayoutVars>
      </dgm:prSet>
      <dgm:spPr/>
    </dgm:pt>
    <dgm:pt modelId="{D8FA8843-2DF5-4112-B43B-90CFCCCF7145}" type="pres">
      <dgm:prSet presAssocID="{CB152DEF-12FE-45F0-9B15-07927B1EA44C}" presName="compNode" presStyleCnt="0"/>
      <dgm:spPr/>
    </dgm:pt>
    <dgm:pt modelId="{62421D2A-C52A-4D73-A186-8132E02549A7}" type="pres">
      <dgm:prSet presAssocID="{CB152DEF-12FE-45F0-9B15-07927B1EA44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Zaškrtnutí"/>
        </a:ext>
      </dgm:extLst>
    </dgm:pt>
    <dgm:pt modelId="{9648869A-1E1C-4197-8883-C24DDF987EAE}" type="pres">
      <dgm:prSet presAssocID="{CB152DEF-12FE-45F0-9B15-07927B1EA44C}" presName="iconSpace" presStyleCnt="0"/>
      <dgm:spPr/>
    </dgm:pt>
    <dgm:pt modelId="{4D846901-6A02-45BA-8C6B-EF6AC9EFEB03}" type="pres">
      <dgm:prSet presAssocID="{CB152DEF-12FE-45F0-9B15-07927B1EA44C}" presName="parTx" presStyleLbl="revTx" presStyleIdx="0" presStyleCnt="6">
        <dgm:presLayoutVars>
          <dgm:chMax val="0"/>
          <dgm:chPref val="0"/>
        </dgm:presLayoutVars>
      </dgm:prSet>
      <dgm:spPr/>
    </dgm:pt>
    <dgm:pt modelId="{680EE9EF-2F59-4BFB-9A51-5842B9D834F0}" type="pres">
      <dgm:prSet presAssocID="{CB152DEF-12FE-45F0-9B15-07927B1EA44C}" presName="txSpace" presStyleCnt="0"/>
      <dgm:spPr/>
    </dgm:pt>
    <dgm:pt modelId="{A73EB011-2D0C-432E-A965-60E2BEFECA6A}" type="pres">
      <dgm:prSet presAssocID="{CB152DEF-12FE-45F0-9B15-07927B1EA44C}" presName="desTx" presStyleLbl="revTx" presStyleIdx="1" presStyleCnt="6">
        <dgm:presLayoutVars/>
      </dgm:prSet>
      <dgm:spPr/>
    </dgm:pt>
    <dgm:pt modelId="{6F3CF7CA-1C26-4604-B1AE-16962394A391}" type="pres">
      <dgm:prSet presAssocID="{EDA07410-3575-40B9-827D-26181275E6FB}" presName="sibTrans" presStyleCnt="0"/>
      <dgm:spPr/>
    </dgm:pt>
    <dgm:pt modelId="{2F8D1E71-EC7F-4707-96AF-5C1E364DE2D9}" type="pres">
      <dgm:prSet presAssocID="{F17008D6-2A55-459A-BACF-8A53F3FF203A}" presName="compNode" presStyleCnt="0"/>
      <dgm:spPr/>
    </dgm:pt>
    <dgm:pt modelId="{60AB846C-792E-45B2-AC0D-D152A23638F8}" type="pres">
      <dgm:prSet presAssocID="{F17008D6-2A55-459A-BACF-8A53F3FF203A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áhev"/>
        </a:ext>
      </dgm:extLst>
    </dgm:pt>
    <dgm:pt modelId="{2F3FB8E4-F81F-42A7-9B79-8D127BB85E43}" type="pres">
      <dgm:prSet presAssocID="{F17008D6-2A55-459A-BACF-8A53F3FF203A}" presName="iconSpace" presStyleCnt="0"/>
      <dgm:spPr/>
    </dgm:pt>
    <dgm:pt modelId="{44472A4C-3F65-4336-AFCE-9FEC0A400C3F}" type="pres">
      <dgm:prSet presAssocID="{F17008D6-2A55-459A-BACF-8A53F3FF203A}" presName="parTx" presStyleLbl="revTx" presStyleIdx="2" presStyleCnt="6">
        <dgm:presLayoutVars>
          <dgm:chMax val="0"/>
          <dgm:chPref val="0"/>
        </dgm:presLayoutVars>
      </dgm:prSet>
      <dgm:spPr/>
    </dgm:pt>
    <dgm:pt modelId="{5A3DCB47-1DA8-4E2C-A72E-9BED5389CBA3}" type="pres">
      <dgm:prSet presAssocID="{F17008D6-2A55-459A-BACF-8A53F3FF203A}" presName="txSpace" presStyleCnt="0"/>
      <dgm:spPr/>
    </dgm:pt>
    <dgm:pt modelId="{4F0A206F-FE67-474F-AA9B-20D3845AEF34}" type="pres">
      <dgm:prSet presAssocID="{F17008D6-2A55-459A-BACF-8A53F3FF203A}" presName="desTx" presStyleLbl="revTx" presStyleIdx="3" presStyleCnt="6">
        <dgm:presLayoutVars/>
      </dgm:prSet>
      <dgm:spPr/>
    </dgm:pt>
    <dgm:pt modelId="{BAD6DC73-DE7F-43F0-9831-D7AE2810E54A}" type="pres">
      <dgm:prSet presAssocID="{D293DB18-323B-4B46-8199-DBD14A7CB465}" presName="sibTrans" presStyleCnt="0"/>
      <dgm:spPr/>
    </dgm:pt>
    <dgm:pt modelId="{44418114-D623-4C8C-A245-EA24DDBB055E}" type="pres">
      <dgm:prSet presAssocID="{97078B95-CF67-421E-8CBB-315D76A6F339}" presName="compNode" presStyleCnt="0"/>
      <dgm:spPr/>
    </dgm:pt>
    <dgm:pt modelId="{5060B822-69CD-4BC0-B2C5-2C563FDCFB0F}" type="pres">
      <dgm:prSet presAssocID="{97078B95-CF67-421E-8CBB-315D76A6F339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 in head"/>
        </a:ext>
      </dgm:extLst>
    </dgm:pt>
    <dgm:pt modelId="{040A4CEB-ABA4-4A08-951B-A29785A854B4}" type="pres">
      <dgm:prSet presAssocID="{97078B95-CF67-421E-8CBB-315D76A6F339}" presName="iconSpace" presStyleCnt="0"/>
      <dgm:spPr/>
    </dgm:pt>
    <dgm:pt modelId="{43B51AFF-BB42-43C0-9785-BE22F39030F5}" type="pres">
      <dgm:prSet presAssocID="{97078B95-CF67-421E-8CBB-315D76A6F339}" presName="parTx" presStyleLbl="revTx" presStyleIdx="4" presStyleCnt="6">
        <dgm:presLayoutVars>
          <dgm:chMax val="0"/>
          <dgm:chPref val="0"/>
        </dgm:presLayoutVars>
      </dgm:prSet>
      <dgm:spPr/>
    </dgm:pt>
    <dgm:pt modelId="{1E3A999A-6502-49B2-B232-767AE316A421}" type="pres">
      <dgm:prSet presAssocID="{97078B95-CF67-421E-8CBB-315D76A6F339}" presName="txSpace" presStyleCnt="0"/>
      <dgm:spPr/>
    </dgm:pt>
    <dgm:pt modelId="{0D35B798-8EDA-4647-B19E-999D792ABAC8}" type="pres">
      <dgm:prSet presAssocID="{97078B95-CF67-421E-8CBB-315D76A6F339}" presName="desTx" presStyleLbl="revTx" presStyleIdx="5" presStyleCnt="6">
        <dgm:presLayoutVars/>
      </dgm:prSet>
      <dgm:spPr/>
    </dgm:pt>
  </dgm:ptLst>
  <dgm:cxnLst>
    <dgm:cxn modelId="{E3FCA119-C9EA-4CF4-B8B4-5B4667312C59}" type="presOf" srcId="{CB152DEF-12FE-45F0-9B15-07927B1EA44C}" destId="{4D846901-6A02-45BA-8C6B-EF6AC9EFEB03}" srcOrd="0" destOrd="0" presId="urn:microsoft.com/office/officeart/2018/5/layout/CenteredIconLabelDescriptionList"/>
    <dgm:cxn modelId="{E9B22021-ACF3-41E0-B8D3-DB46BD335616}" srcId="{52C2AFE0-0824-4622-9CDD-5EE719DA6836}" destId="{CB152DEF-12FE-45F0-9B15-07927B1EA44C}" srcOrd="0" destOrd="0" parTransId="{E9382753-4F38-44A7-9F73-285A74DF71B5}" sibTransId="{EDA07410-3575-40B9-827D-26181275E6FB}"/>
    <dgm:cxn modelId="{CE227025-D9DE-4921-944E-F1192C4307F2}" srcId="{97078B95-CF67-421E-8CBB-315D76A6F339}" destId="{677CAA83-0699-4386-8A77-9B39882630FA}" srcOrd="1" destOrd="0" parTransId="{80A2C0B4-0E8E-4627-B094-0A0A85F5C40E}" sibTransId="{74D6CA44-5B63-445E-B616-9664183CA459}"/>
    <dgm:cxn modelId="{3E53E325-AE9A-49E9-8AC4-9EB35EDF4703}" srcId="{52C2AFE0-0824-4622-9CDD-5EE719DA6836}" destId="{F17008D6-2A55-459A-BACF-8A53F3FF203A}" srcOrd="1" destOrd="0" parTransId="{867731E4-34D1-4313-B3F2-B9F8B69203C1}" sibTransId="{D293DB18-323B-4B46-8199-DBD14A7CB465}"/>
    <dgm:cxn modelId="{FA78BD3E-98C5-4398-B1EB-644D83D5F342}" type="presOf" srcId="{044C8FDD-6685-4996-9F3B-690CBDC43CFC}" destId="{0D35B798-8EDA-4647-B19E-999D792ABAC8}" srcOrd="0" destOrd="4" presId="urn:microsoft.com/office/officeart/2018/5/layout/CenteredIconLabelDescriptionList"/>
    <dgm:cxn modelId="{CDB64145-D985-4463-9306-A0F5958B8DAC}" srcId="{97078B95-CF67-421E-8CBB-315D76A6F339}" destId="{B2DC1FBE-9012-4A58-8CEE-41E1F07E9EE1}" srcOrd="5" destOrd="0" parTransId="{21B13A0C-985D-46C5-8C03-925CF1D8DC5A}" sibTransId="{5EB9436F-6034-4B34-AC34-622841879F84}"/>
    <dgm:cxn modelId="{4D082D48-A5E3-451C-9279-A7247E5786FE}" type="presOf" srcId="{52C2AFE0-0824-4622-9CDD-5EE719DA6836}" destId="{D02EED07-B913-4B17-94DA-24C9CB90AAAC}" srcOrd="0" destOrd="0" presId="urn:microsoft.com/office/officeart/2018/5/layout/CenteredIconLabelDescriptionList"/>
    <dgm:cxn modelId="{A3F99D4E-858F-46BB-8178-B1F1D1A0A5CC}" type="presOf" srcId="{B2DC1FBE-9012-4A58-8CEE-41E1F07E9EE1}" destId="{0D35B798-8EDA-4647-B19E-999D792ABAC8}" srcOrd="0" destOrd="5" presId="urn:microsoft.com/office/officeart/2018/5/layout/CenteredIconLabelDescriptionList"/>
    <dgm:cxn modelId="{AD346B81-4FC3-4551-B878-57A7B5D48595}" type="presOf" srcId="{D64E6052-C5AB-45A1-A2E1-87A312F04D70}" destId="{0D35B798-8EDA-4647-B19E-999D792ABAC8}" srcOrd="0" destOrd="3" presId="urn:microsoft.com/office/officeart/2018/5/layout/CenteredIconLabelDescriptionList"/>
    <dgm:cxn modelId="{CE1B8886-CCC2-48C8-BD7D-2705E720C365}" srcId="{97078B95-CF67-421E-8CBB-315D76A6F339}" destId="{35EDDDFD-CDD6-43D1-A3CA-7792AD7001B2}" srcOrd="2" destOrd="0" parTransId="{BCB7ECFD-AE88-45DB-B1AC-23AE50E72788}" sibTransId="{D26A727D-C277-4F56-A1EA-91147C3A04DB}"/>
    <dgm:cxn modelId="{918D758F-CEC2-4768-B6E6-401FFF5BE8DE}" type="presOf" srcId="{97078B95-CF67-421E-8CBB-315D76A6F339}" destId="{43B51AFF-BB42-43C0-9785-BE22F39030F5}" srcOrd="0" destOrd="0" presId="urn:microsoft.com/office/officeart/2018/5/layout/CenteredIconLabelDescriptionList"/>
    <dgm:cxn modelId="{AF671D97-BF8F-4ACD-A0BA-AB81930BBD64}" srcId="{97078B95-CF67-421E-8CBB-315D76A6F339}" destId="{D64E6052-C5AB-45A1-A2E1-87A312F04D70}" srcOrd="3" destOrd="0" parTransId="{B34D8C9F-29E9-48B0-B4EC-8BECF7D59125}" sibTransId="{6DFB6625-222F-4660-9E82-57F1654962CA}"/>
    <dgm:cxn modelId="{2B6B369F-28A4-49B6-BAB9-5EEC986317F3}" type="presOf" srcId="{35EDDDFD-CDD6-43D1-A3CA-7792AD7001B2}" destId="{0D35B798-8EDA-4647-B19E-999D792ABAC8}" srcOrd="0" destOrd="2" presId="urn:microsoft.com/office/officeart/2018/5/layout/CenteredIconLabelDescriptionList"/>
    <dgm:cxn modelId="{A82205A2-3A7D-42AA-B148-FFB9F4D85A8A}" type="presOf" srcId="{8AA4023D-7051-481E-86D5-BFF29D4AD6F9}" destId="{0D35B798-8EDA-4647-B19E-999D792ABAC8}" srcOrd="0" destOrd="0" presId="urn:microsoft.com/office/officeart/2018/5/layout/CenteredIconLabelDescriptionList"/>
    <dgm:cxn modelId="{CE8F3CB6-AEEB-4FD8-9486-A3F7CF6208FF}" type="presOf" srcId="{677CAA83-0699-4386-8A77-9B39882630FA}" destId="{0D35B798-8EDA-4647-B19E-999D792ABAC8}" srcOrd="0" destOrd="1" presId="urn:microsoft.com/office/officeart/2018/5/layout/CenteredIconLabelDescriptionList"/>
    <dgm:cxn modelId="{DEE44CE4-4761-45A8-BBF4-CE715FF32637}" srcId="{52C2AFE0-0824-4622-9CDD-5EE719DA6836}" destId="{97078B95-CF67-421E-8CBB-315D76A6F339}" srcOrd="2" destOrd="0" parTransId="{24E2F58E-A8A3-4641-99DD-B5961EAF5F79}" sibTransId="{AA55124A-C31E-47F3-960F-4226FB2DC55C}"/>
    <dgm:cxn modelId="{E27779E6-AFAB-49BA-A0FD-5F2BB9CD7C3E}" type="presOf" srcId="{F17008D6-2A55-459A-BACF-8A53F3FF203A}" destId="{44472A4C-3F65-4336-AFCE-9FEC0A400C3F}" srcOrd="0" destOrd="0" presId="urn:microsoft.com/office/officeart/2018/5/layout/CenteredIconLabelDescriptionList"/>
    <dgm:cxn modelId="{4E3367F7-3BF1-4985-9033-1B16FFE341DF}" srcId="{97078B95-CF67-421E-8CBB-315D76A6F339}" destId="{044C8FDD-6685-4996-9F3B-690CBDC43CFC}" srcOrd="4" destOrd="0" parTransId="{63C31615-C9BE-428F-8EA8-7694F990F706}" sibTransId="{9E924AE2-F09E-4804-BDEE-74C64FCCF561}"/>
    <dgm:cxn modelId="{223B64F8-7F6E-4A7F-B948-D06146197687}" srcId="{97078B95-CF67-421E-8CBB-315D76A6F339}" destId="{8AA4023D-7051-481E-86D5-BFF29D4AD6F9}" srcOrd="0" destOrd="0" parTransId="{27FB62BE-3E02-406E-B196-60145B16E353}" sibTransId="{46378652-B3E6-42B0-92C9-C094197717B7}"/>
    <dgm:cxn modelId="{B93DBD4A-556C-4E95-920D-1C7424CCE85B}" type="presParOf" srcId="{D02EED07-B913-4B17-94DA-24C9CB90AAAC}" destId="{D8FA8843-2DF5-4112-B43B-90CFCCCF7145}" srcOrd="0" destOrd="0" presId="urn:microsoft.com/office/officeart/2018/5/layout/CenteredIconLabelDescriptionList"/>
    <dgm:cxn modelId="{E5D12DC8-93F7-4869-8565-FEB71C4A4762}" type="presParOf" srcId="{D8FA8843-2DF5-4112-B43B-90CFCCCF7145}" destId="{62421D2A-C52A-4D73-A186-8132E02549A7}" srcOrd="0" destOrd="0" presId="urn:microsoft.com/office/officeart/2018/5/layout/CenteredIconLabelDescriptionList"/>
    <dgm:cxn modelId="{F7D853BE-4B0A-4AE8-819F-EC64D6AB925F}" type="presParOf" srcId="{D8FA8843-2DF5-4112-B43B-90CFCCCF7145}" destId="{9648869A-1E1C-4197-8883-C24DDF987EAE}" srcOrd="1" destOrd="0" presId="urn:microsoft.com/office/officeart/2018/5/layout/CenteredIconLabelDescriptionList"/>
    <dgm:cxn modelId="{7655B79E-1287-4EC0-96E6-DA59AA9AE34E}" type="presParOf" srcId="{D8FA8843-2DF5-4112-B43B-90CFCCCF7145}" destId="{4D846901-6A02-45BA-8C6B-EF6AC9EFEB03}" srcOrd="2" destOrd="0" presId="urn:microsoft.com/office/officeart/2018/5/layout/CenteredIconLabelDescriptionList"/>
    <dgm:cxn modelId="{4145E88A-9FC5-4F76-8C76-B6E0CE5A1512}" type="presParOf" srcId="{D8FA8843-2DF5-4112-B43B-90CFCCCF7145}" destId="{680EE9EF-2F59-4BFB-9A51-5842B9D834F0}" srcOrd="3" destOrd="0" presId="urn:microsoft.com/office/officeart/2018/5/layout/CenteredIconLabelDescriptionList"/>
    <dgm:cxn modelId="{64F82784-1960-476B-866C-B3E879CD5AA9}" type="presParOf" srcId="{D8FA8843-2DF5-4112-B43B-90CFCCCF7145}" destId="{A73EB011-2D0C-432E-A965-60E2BEFECA6A}" srcOrd="4" destOrd="0" presId="urn:microsoft.com/office/officeart/2018/5/layout/CenteredIconLabelDescriptionList"/>
    <dgm:cxn modelId="{DFA9B5EF-2833-491C-93B3-5A79F6DB41D5}" type="presParOf" srcId="{D02EED07-B913-4B17-94DA-24C9CB90AAAC}" destId="{6F3CF7CA-1C26-4604-B1AE-16962394A391}" srcOrd="1" destOrd="0" presId="urn:microsoft.com/office/officeart/2018/5/layout/CenteredIconLabelDescriptionList"/>
    <dgm:cxn modelId="{ADD293C4-0F42-4E0A-BC68-3EC36CCCDC44}" type="presParOf" srcId="{D02EED07-B913-4B17-94DA-24C9CB90AAAC}" destId="{2F8D1E71-EC7F-4707-96AF-5C1E364DE2D9}" srcOrd="2" destOrd="0" presId="urn:microsoft.com/office/officeart/2018/5/layout/CenteredIconLabelDescriptionList"/>
    <dgm:cxn modelId="{B3C5E64B-B696-4998-B5E6-CEC1CFC300A5}" type="presParOf" srcId="{2F8D1E71-EC7F-4707-96AF-5C1E364DE2D9}" destId="{60AB846C-792E-45B2-AC0D-D152A23638F8}" srcOrd="0" destOrd="0" presId="urn:microsoft.com/office/officeart/2018/5/layout/CenteredIconLabelDescriptionList"/>
    <dgm:cxn modelId="{AF1FBD1E-2398-499B-BFF3-1E968CA4B27B}" type="presParOf" srcId="{2F8D1E71-EC7F-4707-96AF-5C1E364DE2D9}" destId="{2F3FB8E4-F81F-42A7-9B79-8D127BB85E43}" srcOrd="1" destOrd="0" presId="urn:microsoft.com/office/officeart/2018/5/layout/CenteredIconLabelDescriptionList"/>
    <dgm:cxn modelId="{36FD7826-D818-4DE1-87B4-D8F2FBF62588}" type="presParOf" srcId="{2F8D1E71-EC7F-4707-96AF-5C1E364DE2D9}" destId="{44472A4C-3F65-4336-AFCE-9FEC0A400C3F}" srcOrd="2" destOrd="0" presId="urn:microsoft.com/office/officeart/2018/5/layout/CenteredIconLabelDescriptionList"/>
    <dgm:cxn modelId="{17425AEF-4758-42C1-A99C-0D48EED1AB63}" type="presParOf" srcId="{2F8D1E71-EC7F-4707-96AF-5C1E364DE2D9}" destId="{5A3DCB47-1DA8-4E2C-A72E-9BED5389CBA3}" srcOrd="3" destOrd="0" presId="urn:microsoft.com/office/officeart/2018/5/layout/CenteredIconLabelDescriptionList"/>
    <dgm:cxn modelId="{DEEEA893-5750-458F-A377-EE7586176C73}" type="presParOf" srcId="{2F8D1E71-EC7F-4707-96AF-5C1E364DE2D9}" destId="{4F0A206F-FE67-474F-AA9B-20D3845AEF34}" srcOrd="4" destOrd="0" presId="urn:microsoft.com/office/officeart/2018/5/layout/CenteredIconLabelDescriptionList"/>
    <dgm:cxn modelId="{CD1D22BB-52A8-401A-B1D4-972A78CE3CCE}" type="presParOf" srcId="{D02EED07-B913-4B17-94DA-24C9CB90AAAC}" destId="{BAD6DC73-DE7F-43F0-9831-D7AE2810E54A}" srcOrd="3" destOrd="0" presId="urn:microsoft.com/office/officeart/2018/5/layout/CenteredIconLabelDescriptionList"/>
    <dgm:cxn modelId="{91163C56-8B68-4413-964A-351A3A9481C7}" type="presParOf" srcId="{D02EED07-B913-4B17-94DA-24C9CB90AAAC}" destId="{44418114-D623-4C8C-A245-EA24DDBB055E}" srcOrd="4" destOrd="0" presId="urn:microsoft.com/office/officeart/2018/5/layout/CenteredIconLabelDescriptionList"/>
    <dgm:cxn modelId="{1D741B1F-267C-4A14-A6FB-13C45C823830}" type="presParOf" srcId="{44418114-D623-4C8C-A245-EA24DDBB055E}" destId="{5060B822-69CD-4BC0-B2C5-2C563FDCFB0F}" srcOrd="0" destOrd="0" presId="urn:microsoft.com/office/officeart/2018/5/layout/CenteredIconLabelDescriptionList"/>
    <dgm:cxn modelId="{0AFB4640-3951-44E2-AA03-0315B0832DEF}" type="presParOf" srcId="{44418114-D623-4C8C-A245-EA24DDBB055E}" destId="{040A4CEB-ABA4-4A08-951B-A29785A854B4}" srcOrd="1" destOrd="0" presId="urn:microsoft.com/office/officeart/2018/5/layout/CenteredIconLabelDescriptionList"/>
    <dgm:cxn modelId="{1CA8C301-05EF-484B-B028-FF14646FEEFA}" type="presParOf" srcId="{44418114-D623-4C8C-A245-EA24DDBB055E}" destId="{43B51AFF-BB42-43C0-9785-BE22F39030F5}" srcOrd="2" destOrd="0" presId="urn:microsoft.com/office/officeart/2018/5/layout/CenteredIconLabelDescriptionList"/>
    <dgm:cxn modelId="{BC779774-2D0E-4C70-8D9C-C01B4A94FD1C}" type="presParOf" srcId="{44418114-D623-4C8C-A245-EA24DDBB055E}" destId="{1E3A999A-6502-49B2-B232-767AE316A421}" srcOrd="3" destOrd="0" presId="urn:microsoft.com/office/officeart/2018/5/layout/CenteredIconLabelDescriptionList"/>
    <dgm:cxn modelId="{69F908C1-330F-4576-8413-5EA49152F888}" type="presParOf" srcId="{44418114-D623-4C8C-A245-EA24DDBB055E}" destId="{0D35B798-8EDA-4647-B19E-999D792ABAC8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3A72736-180C-4B46-94D2-53CF56C1BBA1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B9142F4-3151-434D-87BC-306AC93093EE}">
      <dgm:prSet/>
      <dgm:spPr/>
      <dgm:t>
        <a:bodyPr/>
        <a:lstStyle/>
        <a:p>
          <a:r>
            <a:rPr lang="en-US"/>
            <a:t>Otevřela a někdy přímo umožnila spolupráci našich služeb se zdravotnickými zařízeními</a:t>
          </a:r>
          <a:r>
            <a:rPr lang="cs-CZ"/>
            <a:t> a dalšími službami.</a:t>
          </a:r>
          <a:endParaRPr lang="en-US"/>
        </a:p>
      </dgm:t>
    </dgm:pt>
    <dgm:pt modelId="{F9ADB251-2C5C-4AEB-A2CE-C37F5EB3D72E}" type="parTrans" cxnId="{1DFAE1D4-48BF-4B57-9B40-26BE23852C9A}">
      <dgm:prSet/>
      <dgm:spPr/>
      <dgm:t>
        <a:bodyPr/>
        <a:lstStyle/>
        <a:p>
          <a:endParaRPr lang="en-US"/>
        </a:p>
      </dgm:t>
    </dgm:pt>
    <dgm:pt modelId="{EB1CEA9B-69BE-4C17-AA75-ED061F2325EE}" type="sibTrans" cxnId="{1DFAE1D4-48BF-4B57-9B40-26BE23852C9A}">
      <dgm:prSet/>
      <dgm:spPr/>
      <dgm:t>
        <a:bodyPr/>
        <a:lstStyle/>
        <a:p>
          <a:endParaRPr lang="en-US"/>
        </a:p>
      </dgm:t>
    </dgm:pt>
    <dgm:pt modelId="{FC8866CF-41C0-4BED-A52B-A1D7AFC7ABC5}">
      <dgm:prSet/>
      <dgm:spPr/>
      <dgm:t>
        <a:bodyPr/>
        <a:lstStyle/>
        <a:p>
          <a:r>
            <a:rPr lang="cs-CZ" dirty="0"/>
            <a:t>Vnesla partnerství do spolupráce: už ne zdravotnictví x sociální služby.  </a:t>
          </a:r>
          <a:endParaRPr lang="en-US" dirty="0"/>
        </a:p>
      </dgm:t>
    </dgm:pt>
    <dgm:pt modelId="{8175D3B5-292A-4448-88E1-342166BF3867}" type="parTrans" cxnId="{6810C14E-4347-45BF-BAD8-AD3721AB1579}">
      <dgm:prSet/>
      <dgm:spPr/>
      <dgm:t>
        <a:bodyPr/>
        <a:lstStyle/>
        <a:p>
          <a:endParaRPr lang="en-US"/>
        </a:p>
      </dgm:t>
    </dgm:pt>
    <dgm:pt modelId="{CFA6BA98-9064-4802-9977-6E639EBAC06D}" type="sibTrans" cxnId="{6810C14E-4347-45BF-BAD8-AD3721AB1579}">
      <dgm:prSet/>
      <dgm:spPr/>
      <dgm:t>
        <a:bodyPr/>
        <a:lstStyle/>
        <a:p>
          <a:endParaRPr lang="en-US"/>
        </a:p>
      </dgm:t>
    </dgm:pt>
    <dgm:pt modelId="{8777D419-BE02-4A03-97EA-091B1968AEAB}">
      <dgm:prSet/>
      <dgm:spPr/>
      <dgm:t>
        <a:bodyPr/>
        <a:lstStyle/>
        <a:p>
          <a:r>
            <a:rPr lang="cs-CZ"/>
            <a:t>TKS dobrá spolupráce: PL Červený Dvůr, PN Bohnice, Práh JM, některé Fokusy</a:t>
          </a:r>
          <a:endParaRPr lang="en-US"/>
        </a:p>
      </dgm:t>
    </dgm:pt>
    <dgm:pt modelId="{BAB8BB77-25F1-4057-8D43-B3700C22B7EE}" type="parTrans" cxnId="{2E9F6727-0038-4EF7-8CBD-E38881431F3A}">
      <dgm:prSet/>
      <dgm:spPr/>
      <dgm:t>
        <a:bodyPr/>
        <a:lstStyle/>
        <a:p>
          <a:endParaRPr lang="en-US"/>
        </a:p>
      </dgm:t>
    </dgm:pt>
    <dgm:pt modelId="{0E4F8E1B-0E6E-4038-8A7F-71444F7EB73C}" type="sibTrans" cxnId="{2E9F6727-0038-4EF7-8CBD-E38881431F3A}">
      <dgm:prSet/>
      <dgm:spPr/>
      <dgm:t>
        <a:bodyPr/>
        <a:lstStyle/>
        <a:p>
          <a:endParaRPr lang="en-US"/>
        </a:p>
      </dgm:t>
    </dgm:pt>
    <dgm:pt modelId="{EDF84589-2C6B-441F-AE77-BECDBD6085DB}">
      <dgm:prSet/>
      <dgm:spPr/>
      <dgm:t>
        <a:bodyPr/>
        <a:lstStyle/>
        <a:p>
          <a:r>
            <a:rPr lang="cs-CZ" dirty="0"/>
            <a:t>NPK dobrá spolupráce: PN Černovice, PN Kroměříž, PN Bílá voda, Psychiatrická klinika FN Brno, Práh JM, některé Fokusy</a:t>
          </a:r>
          <a:endParaRPr lang="en-US" dirty="0"/>
        </a:p>
      </dgm:t>
    </dgm:pt>
    <dgm:pt modelId="{2992D9FE-B5CD-41B8-A866-CCA2DCACC9BF}" type="parTrans" cxnId="{32BD85E4-5FC8-4DC0-80B5-12DE73BCFCFA}">
      <dgm:prSet/>
      <dgm:spPr/>
      <dgm:t>
        <a:bodyPr/>
        <a:lstStyle/>
        <a:p>
          <a:endParaRPr lang="en-US"/>
        </a:p>
      </dgm:t>
    </dgm:pt>
    <dgm:pt modelId="{3FCBF6DE-E86E-429C-A690-D88FE45E40C6}" type="sibTrans" cxnId="{32BD85E4-5FC8-4DC0-80B5-12DE73BCFCFA}">
      <dgm:prSet/>
      <dgm:spPr/>
      <dgm:t>
        <a:bodyPr/>
        <a:lstStyle/>
        <a:p>
          <a:endParaRPr lang="en-US"/>
        </a:p>
      </dgm:t>
    </dgm:pt>
    <dgm:pt modelId="{CA5EE70B-1817-44FC-BC9F-CAE1E0A31495}" type="pres">
      <dgm:prSet presAssocID="{A3A72736-180C-4B46-94D2-53CF56C1BBA1}" presName="linear" presStyleCnt="0">
        <dgm:presLayoutVars>
          <dgm:animLvl val="lvl"/>
          <dgm:resizeHandles val="exact"/>
        </dgm:presLayoutVars>
      </dgm:prSet>
      <dgm:spPr/>
    </dgm:pt>
    <dgm:pt modelId="{E5F288C4-CA45-4A24-A72D-4FBFF7E9DD42}" type="pres">
      <dgm:prSet presAssocID="{5B9142F4-3151-434D-87BC-306AC93093EE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E45A118A-54E1-4708-84CA-776CD97DA445}" type="pres">
      <dgm:prSet presAssocID="{EB1CEA9B-69BE-4C17-AA75-ED061F2325EE}" presName="spacer" presStyleCnt="0"/>
      <dgm:spPr/>
    </dgm:pt>
    <dgm:pt modelId="{64B33087-F4AA-455F-B943-BED6A2B5AC7A}" type="pres">
      <dgm:prSet presAssocID="{FC8866CF-41C0-4BED-A52B-A1D7AFC7ABC5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425AE083-CF7F-4F33-84BA-7CFA06EFF8D7}" type="pres">
      <dgm:prSet presAssocID="{CFA6BA98-9064-4802-9977-6E639EBAC06D}" presName="spacer" presStyleCnt="0"/>
      <dgm:spPr/>
    </dgm:pt>
    <dgm:pt modelId="{9AD0FC4A-E442-4FB0-A612-D04DBFC37098}" type="pres">
      <dgm:prSet presAssocID="{8777D419-BE02-4A03-97EA-091B1968AEAB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579E1B4A-2BD0-467C-BEA7-F66F30D7E5EE}" type="pres">
      <dgm:prSet presAssocID="{0E4F8E1B-0E6E-4038-8A7F-71444F7EB73C}" presName="spacer" presStyleCnt="0"/>
      <dgm:spPr/>
    </dgm:pt>
    <dgm:pt modelId="{577F8FE2-BA14-45F5-A9DD-F8EA723E5CBF}" type="pres">
      <dgm:prSet presAssocID="{EDF84589-2C6B-441F-AE77-BECDBD6085DB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2E9F6727-0038-4EF7-8CBD-E38881431F3A}" srcId="{A3A72736-180C-4B46-94D2-53CF56C1BBA1}" destId="{8777D419-BE02-4A03-97EA-091B1968AEAB}" srcOrd="2" destOrd="0" parTransId="{BAB8BB77-25F1-4057-8D43-B3700C22B7EE}" sibTransId="{0E4F8E1B-0E6E-4038-8A7F-71444F7EB73C}"/>
    <dgm:cxn modelId="{32B2B640-64D5-47CA-8F1C-A797812C9BE2}" type="presOf" srcId="{5B9142F4-3151-434D-87BC-306AC93093EE}" destId="{E5F288C4-CA45-4A24-A72D-4FBFF7E9DD42}" srcOrd="0" destOrd="0" presId="urn:microsoft.com/office/officeart/2005/8/layout/vList2"/>
    <dgm:cxn modelId="{6810C14E-4347-45BF-BAD8-AD3721AB1579}" srcId="{A3A72736-180C-4B46-94D2-53CF56C1BBA1}" destId="{FC8866CF-41C0-4BED-A52B-A1D7AFC7ABC5}" srcOrd="1" destOrd="0" parTransId="{8175D3B5-292A-4448-88E1-342166BF3867}" sibTransId="{CFA6BA98-9064-4802-9977-6E639EBAC06D}"/>
    <dgm:cxn modelId="{C9A42572-7441-45E8-9BEF-ECEDE3F81BEC}" type="presOf" srcId="{A3A72736-180C-4B46-94D2-53CF56C1BBA1}" destId="{CA5EE70B-1817-44FC-BC9F-CAE1E0A31495}" srcOrd="0" destOrd="0" presId="urn:microsoft.com/office/officeart/2005/8/layout/vList2"/>
    <dgm:cxn modelId="{A3FB5B7E-6C17-4282-B29F-7593009A7181}" type="presOf" srcId="{EDF84589-2C6B-441F-AE77-BECDBD6085DB}" destId="{577F8FE2-BA14-45F5-A9DD-F8EA723E5CBF}" srcOrd="0" destOrd="0" presId="urn:microsoft.com/office/officeart/2005/8/layout/vList2"/>
    <dgm:cxn modelId="{1DFAE1D4-48BF-4B57-9B40-26BE23852C9A}" srcId="{A3A72736-180C-4B46-94D2-53CF56C1BBA1}" destId="{5B9142F4-3151-434D-87BC-306AC93093EE}" srcOrd="0" destOrd="0" parTransId="{F9ADB251-2C5C-4AEB-A2CE-C37F5EB3D72E}" sibTransId="{EB1CEA9B-69BE-4C17-AA75-ED061F2325EE}"/>
    <dgm:cxn modelId="{F93422DD-9249-4A70-A354-78BB5588BFCD}" type="presOf" srcId="{8777D419-BE02-4A03-97EA-091B1968AEAB}" destId="{9AD0FC4A-E442-4FB0-A612-D04DBFC37098}" srcOrd="0" destOrd="0" presId="urn:microsoft.com/office/officeart/2005/8/layout/vList2"/>
    <dgm:cxn modelId="{32BD85E4-5FC8-4DC0-80B5-12DE73BCFCFA}" srcId="{A3A72736-180C-4B46-94D2-53CF56C1BBA1}" destId="{EDF84589-2C6B-441F-AE77-BECDBD6085DB}" srcOrd="3" destOrd="0" parTransId="{2992D9FE-B5CD-41B8-A866-CCA2DCACC9BF}" sibTransId="{3FCBF6DE-E86E-429C-A690-D88FE45E40C6}"/>
    <dgm:cxn modelId="{EFD4F9F1-CD32-4EDF-95EB-FE898BD10B6E}" type="presOf" srcId="{FC8866CF-41C0-4BED-A52B-A1D7AFC7ABC5}" destId="{64B33087-F4AA-455F-B943-BED6A2B5AC7A}" srcOrd="0" destOrd="0" presId="urn:microsoft.com/office/officeart/2005/8/layout/vList2"/>
    <dgm:cxn modelId="{CC8B5EE5-5B48-4CA2-BFAB-78CC86085751}" type="presParOf" srcId="{CA5EE70B-1817-44FC-BC9F-CAE1E0A31495}" destId="{E5F288C4-CA45-4A24-A72D-4FBFF7E9DD42}" srcOrd="0" destOrd="0" presId="urn:microsoft.com/office/officeart/2005/8/layout/vList2"/>
    <dgm:cxn modelId="{3489EED4-B582-4FB3-A135-97F6888E76B0}" type="presParOf" srcId="{CA5EE70B-1817-44FC-BC9F-CAE1E0A31495}" destId="{E45A118A-54E1-4708-84CA-776CD97DA445}" srcOrd="1" destOrd="0" presId="urn:microsoft.com/office/officeart/2005/8/layout/vList2"/>
    <dgm:cxn modelId="{A631B5E2-A65D-44BC-8A94-8D5CD90F46A1}" type="presParOf" srcId="{CA5EE70B-1817-44FC-BC9F-CAE1E0A31495}" destId="{64B33087-F4AA-455F-B943-BED6A2B5AC7A}" srcOrd="2" destOrd="0" presId="urn:microsoft.com/office/officeart/2005/8/layout/vList2"/>
    <dgm:cxn modelId="{2D187AC5-9CBC-43D6-A26F-C42C296A3B3D}" type="presParOf" srcId="{CA5EE70B-1817-44FC-BC9F-CAE1E0A31495}" destId="{425AE083-CF7F-4F33-84BA-7CFA06EFF8D7}" srcOrd="3" destOrd="0" presId="urn:microsoft.com/office/officeart/2005/8/layout/vList2"/>
    <dgm:cxn modelId="{0A1DA3EB-E4C5-40AB-8A85-3E7F6CFE707A}" type="presParOf" srcId="{CA5EE70B-1817-44FC-BC9F-CAE1E0A31495}" destId="{9AD0FC4A-E442-4FB0-A612-D04DBFC37098}" srcOrd="4" destOrd="0" presId="urn:microsoft.com/office/officeart/2005/8/layout/vList2"/>
    <dgm:cxn modelId="{55093A57-3F89-4B4E-AC52-0C94518EE170}" type="presParOf" srcId="{CA5EE70B-1817-44FC-BC9F-CAE1E0A31495}" destId="{579E1B4A-2BD0-467C-BEA7-F66F30D7E5EE}" srcOrd="5" destOrd="0" presId="urn:microsoft.com/office/officeart/2005/8/layout/vList2"/>
    <dgm:cxn modelId="{AC7774A1-698A-4089-9DC0-CABBD1E637B6}" type="presParOf" srcId="{CA5EE70B-1817-44FC-BC9F-CAE1E0A31495}" destId="{577F8FE2-BA14-45F5-A9DD-F8EA723E5CBF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421D2A-C52A-4D73-A186-8132E02549A7}">
      <dsp:nvSpPr>
        <dsp:cNvPr id="0" name=""/>
        <dsp:cNvSpPr/>
      </dsp:nvSpPr>
      <dsp:spPr>
        <a:xfrm>
          <a:off x="869653" y="295928"/>
          <a:ext cx="930234" cy="93023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846901-6A02-45BA-8C6B-EF6AC9EFEB03}">
      <dsp:nvSpPr>
        <dsp:cNvPr id="0" name=""/>
        <dsp:cNvSpPr/>
      </dsp:nvSpPr>
      <dsp:spPr>
        <a:xfrm>
          <a:off x="5864" y="1363177"/>
          <a:ext cx="2657812" cy="784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cs-CZ" sz="1400" kern="1200"/>
            <a:t>Klienti s kombinací závislosti či problémového užíváním a zkušeností se závažným duševním onemocněním</a:t>
          </a:r>
          <a:endParaRPr lang="en-US" sz="1400" kern="1200"/>
        </a:p>
      </dsp:txBody>
      <dsp:txXfrm>
        <a:off x="5864" y="1363177"/>
        <a:ext cx="2657812" cy="784885"/>
      </dsp:txXfrm>
    </dsp:sp>
    <dsp:sp modelId="{A73EB011-2D0C-432E-A965-60E2BEFECA6A}">
      <dsp:nvSpPr>
        <dsp:cNvPr id="0" name=""/>
        <dsp:cNvSpPr/>
      </dsp:nvSpPr>
      <dsp:spPr>
        <a:xfrm>
          <a:off x="5864" y="2211790"/>
          <a:ext cx="2657812" cy="12705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AB846C-792E-45B2-AC0D-D152A23638F8}">
      <dsp:nvSpPr>
        <dsp:cNvPr id="0" name=""/>
        <dsp:cNvSpPr/>
      </dsp:nvSpPr>
      <dsp:spPr>
        <a:xfrm>
          <a:off x="3992582" y="295928"/>
          <a:ext cx="930234" cy="93023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472A4C-3F65-4336-AFCE-9FEC0A400C3F}">
      <dsp:nvSpPr>
        <dsp:cNvPr id="0" name=""/>
        <dsp:cNvSpPr/>
      </dsp:nvSpPr>
      <dsp:spPr>
        <a:xfrm>
          <a:off x="3128793" y="1363177"/>
          <a:ext cx="2657812" cy="784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cs-CZ" sz="1400" kern="1200"/>
            <a:t>Závislost (látková i nelátková, legální i nelegální)</a:t>
          </a:r>
          <a:endParaRPr lang="en-US" sz="1400" kern="1200"/>
        </a:p>
      </dsp:txBody>
      <dsp:txXfrm>
        <a:off x="3128793" y="1363177"/>
        <a:ext cx="2657812" cy="784885"/>
      </dsp:txXfrm>
    </dsp:sp>
    <dsp:sp modelId="{4F0A206F-FE67-474F-AA9B-20D3845AEF34}">
      <dsp:nvSpPr>
        <dsp:cNvPr id="0" name=""/>
        <dsp:cNvSpPr/>
      </dsp:nvSpPr>
      <dsp:spPr>
        <a:xfrm>
          <a:off x="3128793" y="2211790"/>
          <a:ext cx="2657812" cy="12705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60B822-69CD-4BC0-B2C5-2C563FDCFB0F}">
      <dsp:nvSpPr>
        <dsp:cNvPr id="0" name=""/>
        <dsp:cNvSpPr/>
      </dsp:nvSpPr>
      <dsp:spPr>
        <a:xfrm>
          <a:off x="7115512" y="295928"/>
          <a:ext cx="930234" cy="93023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B51AFF-BB42-43C0-9785-BE22F39030F5}">
      <dsp:nvSpPr>
        <dsp:cNvPr id="0" name=""/>
        <dsp:cNvSpPr/>
      </dsp:nvSpPr>
      <dsp:spPr>
        <a:xfrm>
          <a:off x="6251723" y="1363177"/>
          <a:ext cx="2657812" cy="784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cs-CZ" sz="1400" kern="1200"/>
            <a:t>Okruhy duševních onemocnění:</a:t>
          </a:r>
          <a:endParaRPr lang="en-US" sz="1400" kern="1200"/>
        </a:p>
      </dsp:txBody>
      <dsp:txXfrm>
        <a:off x="6251723" y="1363177"/>
        <a:ext cx="2657812" cy="784885"/>
      </dsp:txXfrm>
    </dsp:sp>
    <dsp:sp modelId="{0D35B798-8EDA-4647-B19E-999D792ABAC8}">
      <dsp:nvSpPr>
        <dsp:cNvPr id="0" name=""/>
        <dsp:cNvSpPr/>
      </dsp:nvSpPr>
      <dsp:spPr>
        <a:xfrm>
          <a:off x="6251723" y="2211790"/>
          <a:ext cx="2657812" cy="12705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kern="1200"/>
            <a:t>Schizofrenie</a:t>
          </a:r>
          <a:endParaRPr lang="en-US" sz="1100" kern="1200"/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kern="1200"/>
            <a:t>Afektivní poruchy</a:t>
          </a:r>
          <a:endParaRPr lang="en-US" sz="1100" kern="1200"/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kern="1200"/>
            <a:t>Schizoafektivní poruchy</a:t>
          </a:r>
          <a:endParaRPr lang="en-US" sz="1100" kern="1200"/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kern="1200"/>
            <a:t>Úzkostné poruchy</a:t>
          </a:r>
          <a:endParaRPr lang="en-US" sz="1100" kern="1200"/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kern="1200"/>
            <a:t>PTSP</a:t>
          </a:r>
          <a:endParaRPr lang="en-US" sz="1100" kern="1200"/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kern="1200"/>
            <a:t>Některé poruchy osobnosti</a:t>
          </a:r>
          <a:endParaRPr lang="en-US" sz="1100" kern="1200"/>
        </a:p>
      </dsp:txBody>
      <dsp:txXfrm>
        <a:off x="6251723" y="2211790"/>
        <a:ext cx="2657812" cy="12705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F288C4-CA45-4A24-A72D-4FBFF7E9DD42}">
      <dsp:nvSpPr>
        <dsp:cNvPr id="0" name=""/>
        <dsp:cNvSpPr/>
      </dsp:nvSpPr>
      <dsp:spPr>
        <a:xfrm>
          <a:off x="0" y="66309"/>
          <a:ext cx="6832212" cy="12355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Otevřela a někdy přímo umožnila spolupráci našich služeb se zdravotnickými zařízeními</a:t>
          </a:r>
          <a:r>
            <a:rPr lang="cs-CZ" sz="2200" kern="1200"/>
            <a:t> a dalšími službami.</a:t>
          </a:r>
          <a:endParaRPr lang="en-US" sz="2200" kern="1200"/>
        </a:p>
      </dsp:txBody>
      <dsp:txXfrm>
        <a:off x="60313" y="126622"/>
        <a:ext cx="6711586" cy="1114894"/>
      </dsp:txXfrm>
    </dsp:sp>
    <dsp:sp modelId="{64B33087-F4AA-455F-B943-BED6A2B5AC7A}">
      <dsp:nvSpPr>
        <dsp:cNvPr id="0" name=""/>
        <dsp:cNvSpPr/>
      </dsp:nvSpPr>
      <dsp:spPr>
        <a:xfrm>
          <a:off x="0" y="1365189"/>
          <a:ext cx="6832212" cy="123552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 dirty="0"/>
            <a:t>Vnesla partnerství do spolupráce: už ne zdravotnictví x sociální služby.  </a:t>
          </a:r>
          <a:endParaRPr lang="en-US" sz="2200" kern="1200" dirty="0"/>
        </a:p>
      </dsp:txBody>
      <dsp:txXfrm>
        <a:off x="60313" y="1425502"/>
        <a:ext cx="6711586" cy="1114894"/>
      </dsp:txXfrm>
    </dsp:sp>
    <dsp:sp modelId="{9AD0FC4A-E442-4FB0-A612-D04DBFC37098}">
      <dsp:nvSpPr>
        <dsp:cNvPr id="0" name=""/>
        <dsp:cNvSpPr/>
      </dsp:nvSpPr>
      <dsp:spPr>
        <a:xfrm>
          <a:off x="0" y="2664069"/>
          <a:ext cx="6832212" cy="123552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/>
            <a:t>TKS dobrá spolupráce: PL Červený Dvůr, PN Bohnice, Práh JM, některé Fokusy</a:t>
          </a:r>
          <a:endParaRPr lang="en-US" sz="2200" kern="1200"/>
        </a:p>
      </dsp:txBody>
      <dsp:txXfrm>
        <a:off x="60313" y="2724382"/>
        <a:ext cx="6711586" cy="1114894"/>
      </dsp:txXfrm>
    </dsp:sp>
    <dsp:sp modelId="{577F8FE2-BA14-45F5-A9DD-F8EA723E5CBF}">
      <dsp:nvSpPr>
        <dsp:cNvPr id="0" name=""/>
        <dsp:cNvSpPr/>
      </dsp:nvSpPr>
      <dsp:spPr>
        <a:xfrm>
          <a:off x="0" y="3962949"/>
          <a:ext cx="6832212" cy="123552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 dirty="0"/>
            <a:t>NPK dobrá spolupráce: PN Černovice, PN Kroměříž, PN Bílá voda, Psychiatrická klinika FN Brno, Práh JM, některé Fokusy</a:t>
          </a:r>
          <a:endParaRPr lang="en-US" sz="2200" kern="1200" dirty="0"/>
        </a:p>
      </dsp:txBody>
      <dsp:txXfrm>
        <a:off x="60313" y="4023262"/>
        <a:ext cx="6711586" cy="11148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515FF33-88D4-F6C2-3AE0-DF831AA456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3" y="1669410"/>
            <a:ext cx="8915399" cy="2567030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Služby pro osoby s duální diagnózou</a:t>
            </a:r>
            <a:br>
              <a:rPr lang="cs-CZ" dirty="0"/>
            </a:br>
            <a:r>
              <a:rPr lang="cs-CZ" sz="3200" dirty="0"/>
              <a:t>Terapeutická komunita Sejřek a Následná péče Kolping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7959ECBB-2EDD-BEB6-A6AA-55A167CDF1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Patrik </a:t>
            </a:r>
            <a:r>
              <a:rPr lang="cs-CZ" dirty="0" err="1"/>
              <a:t>Folíř</a:t>
            </a:r>
            <a:endParaRPr lang="cs-CZ" dirty="0"/>
          </a:p>
          <a:p>
            <a:r>
              <a:rPr lang="cs-CZ" dirty="0"/>
              <a:t>Tereza Pelantová</a:t>
            </a:r>
          </a:p>
        </p:txBody>
      </p:sp>
    </p:spTree>
    <p:extLst>
      <p:ext uri="{BB962C8B-B14F-4D97-AF65-F5344CB8AC3E}">
        <p14:creationId xmlns:p14="http://schemas.microsoft.com/office/powerpoint/2010/main" val="3052024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97352BF3-7CCA-AA0E-FF8F-ADE0CCDB3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Ohrožení a potřeby našich služeb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5EDF8FA9-B4C9-A1FE-BB7E-0AC1C9896E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Ohrožení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BA232BF1-AA65-24EE-5E29-156443C1490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Nedostatečné a nejisté financování služeb</a:t>
            </a:r>
          </a:p>
          <a:p>
            <a:r>
              <a:rPr lang="cs-CZ" dirty="0"/>
              <a:t>Neodpovídající a nízké finanční ohodnocení pracovníků (přetížení a odchody)</a:t>
            </a:r>
          </a:p>
          <a:p>
            <a:r>
              <a:rPr lang="cs-CZ" dirty="0"/>
              <a:t>Ustrnutí a nerozvíjení další spolupráce (nejhorší scénář – návrat ke stavu před reformou)</a:t>
            </a:r>
          </a:p>
        </p:txBody>
      </p:sp>
      <p:sp>
        <p:nvSpPr>
          <p:cNvPr id="7" name="Zástupný text 6">
            <a:extLst>
              <a:ext uri="{FF2B5EF4-FFF2-40B4-BE49-F238E27FC236}">
                <a16:creationId xmlns:a16="http://schemas.microsoft.com/office/drawing/2014/main" id="{1155B1A7-573B-56F8-61D3-C249E793AE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/>
              <a:t>Potřeby rozvoje</a:t>
            </a:r>
          </a:p>
        </p:txBody>
      </p:sp>
      <p:sp>
        <p:nvSpPr>
          <p:cNvPr id="8" name="Zástupný obsah 7">
            <a:extLst>
              <a:ext uri="{FF2B5EF4-FFF2-40B4-BE49-F238E27FC236}">
                <a16:creationId xmlns:a16="http://schemas.microsoft.com/office/drawing/2014/main" id="{DE30FE9D-1349-032F-CBC0-9A5B9A303A1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Zaručené dlouhodobé financování (odložení existenčních starostí, uvolnění energie pracovníků směrem ke zkvalitňování služeb)</a:t>
            </a:r>
          </a:p>
          <a:p>
            <a:r>
              <a:rPr lang="cs-CZ" dirty="0"/>
              <a:t>Obousměrné rozvíjení spolupráce – vítáme, když se nám ozvete (nabízíme stáže, zachování multidisciplinárních setkávání,…)</a:t>
            </a:r>
          </a:p>
          <a:p>
            <a:r>
              <a:rPr lang="cs-CZ" dirty="0"/>
              <a:t>Spolupráce na přípravě a motivaci klientů (špatná i dobrá praxe, motivační skupiny v PN,…)</a:t>
            </a:r>
          </a:p>
          <a:p>
            <a:r>
              <a:rPr lang="cs-CZ" dirty="0"/>
              <a:t>Zapojení peer pracovníků</a:t>
            </a:r>
          </a:p>
        </p:txBody>
      </p:sp>
    </p:spTree>
    <p:extLst>
      <p:ext uri="{BB962C8B-B14F-4D97-AF65-F5344CB8AC3E}">
        <p14:creationId xmlns:p14="http://schemas.microsoft.com/office/powerpoint/2010/main" val="31127502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2FF0ED3F-8506-00AE-C2CC-87529BC55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Děkuji za pozornost</a:t>
            </a:r>
          </a:p>
        </p:txBody>
      </p:sp>
      <p:sp>
        <p:nvSpPr>
          <p:cNvPr id="8" name="Zástupný text 7">
            <a:extLst>
              <a:ext uri="{FF2B5EF4-FFF2-40B4-BE49-F238E27FC236}">
                <a16:creationId xmlns:a16="http://schemas.microsoft.com/office/drawing/2014/main" id="{53FE71E5-0FF4-A294-AAC6-78E2CA90E9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Kontakty na obě služby najdete na jejich webu.</a:t>
            </a:r>
          </a:p>
          <a:p>
            <a:r>
              <a:rPr lang="cs-CZ" dirty="0"/>
              <a:t>Síťování TKS: tereza.pelantova</a:t>
            </a:r>
            <a:r>
              <a:rPr lang="cs-CZ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@</a:t>
            </a:r>
            <a:r>
              <a:rPr lang="cs-CZ" dirty="0"/>
              <a:t>kolping.cz</a:t>
            </a:r>
          </a:p>
          <a:p>
            <a:r>
              <a:rPr lang="cs-CZ" dirty="0"/>
              <a:t>Síťování NPK: vojtech.zert</a:t>
            </a:r>
            <a:r>
              <a:rPr lang="cs-CZ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@</a:t>
            </a:r>
            <a:r>
              <a:rPr lang="cs-CZ" dirty="0"/>
              <a:t>kolping.cz</a:t>
            </a:r>
          </a:p>
        </p:txBody>
      </p:sp>
    </p:spTree>
    <p:extLst>
      <p:ext uri="{BB962C8B-B14F-4D97-AF65-F5344CB8AC3E}">
        <p14:creationId xmlns:p14="http://schemas.microsoft.com/office/powerpoint/2010/main" val="2620068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>
            <a:extLst>
              <a:ext uri="{FF2B5EF4-FFF2-40B4-BE49-F238E27FC236}">
                <a16:creationId xmlns:a16="http://schemas.microsoft.com/office/drawing/2014/main" id="{8CD25866-F15D-40A4-AEC5-47C044637A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75" name="Freeform 11">
              <a:extLst>
                <a:ext uri="{FF2B5EF4-FFF2-40B4-BE49-F238E27FC236}">
                  <a16:creationId xmlns:a16="http://schemas.microsoft.com/office/drawing/2014/main" id="{DCB8E995-36E8-40B6-82D4-F52DE2987B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6" name="Freeform 12">
              <a:extLst>
                <a:ext uri="{FF2B5EF4-FFF2-40B4-BE49-F238E27FC236}">
                  <a16:creationId xmlns:a16="http://schemas.microsoft.com/office/drawing/2014/main" id="{DF54AEB5-68B5-46AE-B8F0-EEBE5DFED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7" name="Freeform 13">
              <a:extLst>
                <a:ext uri="{FF2B5EF4-FFF2-40B4-BE49-F238E27FC236}">
                  <a16:creationId xmlns:a16="http://schemas.microsoft.com/office/drawing/2014/main" id="{E3F708CB-F094-4EE7-8AD5-A462F1DF8B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8" name="Freeform 14">
              <a:extLst>
                <a:ext uri="{FF2B5EF4-FFF2-40B4-BE49-F238E27FC236}">
                  <a16:creationId xmlns:a16="http://schemas.microsoft.com/office/drawing/2014/main" id="{ECFCFB22-E8B5-4FAC-A354-E7E0CE6F2B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9" name="Freeform 15">
              <a:extLst>
                <a:ext uri="{FF2B5EF4-FFF2-40B4-BE49-F238E27FC236}">
                  <a16:creationId xmlns:a16="http://schemas.microsoft.com/office/drawing/2014/main" id="{ED1DB3B4-A6DC-476F-986E-DF361EE842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0" name="Freeform 16">
              <a:extLst>
                <a:ext uri="{FF2B5EF4-FFF2-40B4-BE49-F238E27FC236}">
                  <a16:creationId xmlns:a16="http://schemas.microsoft.com/office/drawing/2014/main" id="{4EE13DFA-3489-4DE6-9154-34D9CB4005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1" name="Freeform 17">
              <a:extLst>
                <a:ext uri="{FF2B5EF4-FFF2-40B4-BE49-F238E27FC236}">
                  <a16:creationId xmlns:a16="http://schemas.microsoft.com/office/drawing/2014/main" id="{5CD12D51-F9A8-4CC9-B9C9-206EAFD8C1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2" name="Freeform 18">
              <a:extLst>
                <a:ext uri="{FF2B5EF4-FFF2-40B4-BE49-F238E27FC236}">
                  <a16:creationId xmlns:a16="http://schemas.microsoft.com/office/drawing/2014/main" id="{266B326C-1178-40F9-A265-6067D363B4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3" name="Freeform 19">
              <a:extLst>
                <a:ext uri="{FF2B5EF4-FFF2-40B4-BE49-F238E27FC236}">
                  <a16:creationId xmlns:a16="http://schemas.microsoft.com/office/drawing/2014/main" id="{12F3B319-F00B-4755-BC54-95511E21DB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4" name="Freeform 20">
              <a:extLst>
                <a:ext uri="{FF2B5EF4-FFF2-40B4-BE49-F238E27FC236}">
                  <a16:creationId xmlns:a16="http://schemas.microsoft.com/office/drawing/2014/main" id="{3079D7BD-8A3F-47F6-8407-D9DA96FF35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5" name="Freeform 21">
              <a:extLst>
                <a:ext uri="{FF2B5EF4-FFF2-40B4-BE49-F238E27FC236}">
                  <a16:creationId xmlns:a16="http://schemas.microsoft.com/office/drawing/2014/main" id="{1F97C31C-8585-43FB-924B-8ADD651233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6" name="Freeform 22">
              <a:extLst>
                <a:ext uri="{FF2B5EF4-FFF2-40B4-BE49-F238E27FC236}">
                  <a16:creationId xmlns:a16="http://schemas.microsoft.com/office/drawing/2014/main" id="{A33E1C89-7E74-49BF-A5D1-9A352ED03E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0C4A17ED-96AA-44A6-A050-E1A7A1CDD9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89" name="Freeform 27">
              <a:extLst>
                <a:ext uri="{FF2B5EF4-FFF2-40B4-BE49-F238E27FC236}">
                  <a16:creationId xmlns:a16="http://schemas.microsoft.com/office/drawing/2014/main" id="{FBB2A87E-3E24-4A6F-9FD8-0F1436D4D3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0" name="Freeform 28">
              <a:extLst>
                <a:ext uri="{FF2B5EF4-FFF2-40B4-BE49-F238E27FC236}">
                  <a16:creationId xmlns:a16="http://schemas.microsoft.com/office/drawing/2014/main" id="{257F945B-2AA3-4328-BFF5-20DE64011B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1" name="Freeform 29">
              <a:extLst>
                <a:ext uri="{FF2B5EF4-FFF2-40B4-BE49-F238E27FC236}">
                  <a16:creationId xmlns:a16="http://schemas.microsoft.com/office/drawing/2014/main" id="{E1A7230F-6A6F-403C-9D83-7176E28525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2" name="Freeform 30">
              <a:extLst>
                <a:ext uri="{FF2B5EF4-FFF2-40B4-BE49-F238E27FC236}">
                  <a16:creationId xmlns:a16="http://schemas.microsoft.com/office/drawing/2014/main" id="{E33E315A-9CB0-460E-A8B7-0A064BBFA0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3" name="Freeform 31">
              <a:extLst>
                <a:ext uri="{FF2B5EF4-FFF2-40B4-BE49-F238E27FC236}">
                  <a16:creationId xmlns:a16="http://schemas.microsoft.com/office/drawing/2014/main" id="{22CAAD33-CFAD-4E61-82AE-0C6F838530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4" name="Freeform 32">
              <a:extLst>
                <a:ext uri="{FF2B5EF4-FFF2-40B4-BE49-F238E27FC236}">
                  <a16:creationId xmlns:a16="http://schemas.microsoft.com/office/drawing/2014/main" id="{1A20E13C-2540-4000-A13B-8F781100E3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5" name="Freeform 33">
              <a:extLst>
                <a:ext uri="{FF2B5EF4-FFF2-40B4-BE49-F238E27FC236}">
                  <a16:creationId xmlns:a16="http://schemas.microsoft.com/office/drawing/2014/main" id="{51EF0A01-E03D-448B-B12E-D5BFC6D0D2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6" name="Freeform 34">
              <a:extLst>
                <a:ext uri="{FF2B5EF4-FFF2-40B4-BE49-F238E27FC236}">
                  <a16:creationId xmlns:a16="http://schemas.microsoft.com/office/drawing/2014/main" id="{58286A03-168E-477B-8876-2C53E4950D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7" name="Freeform 35">
              <a:extLst>
                <a:ext uri="{FF2B5EF4-FFF2-40B4-BE49-F238E27FC236}">
                  <a16:creationId xmlns:a16="http://schemas.microsoft.com/office/drawing/2014/main" id="{3DFFC705-1899-4E4C-AE76-F85BAF2F66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8" name="Freeform 36">
              <a:extLst>
                <a:ext uri="{FF2B5EF4-FFF2-40B4-BE49-F238E27FC236}">
                  <a16:creationId xmlns:a16="http://schemas.microsoft.com/office/drawing/2014/main" id="{01C9598D-BDF6-4A24-83B6-4DCA4D1349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9" name="Freeform 37">
              <a:extLst>
                <a:ext uri="{FF2B5EF4-FFF2-40B4-BE49-F238E27FC236}">
                  <a16:creationId xmlns:a16="http://schemas.microsoft.com/office/drawing/2014/main" id="{950C8213-67CD-4DEF-AA44-8BB3101392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0" name="Freeform 38">
              <a:extLst>
                <a:ext uri="{FF2B5EF4-FFF2-40B4-BE49-F238E27FC236}">
                  <a16:creationId xmlns:a16="http://schemas.microsoft.com/office/drawing/2014/main" id="{2016FE1D-E3EB-4CF6-809B-159872CC7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102" name="Rectangle 101">
            <a:extLst>
              <a:ext uri="{FF2B5EF4-FFF2-40B4-BE49-F238E27FC236}">
                <a16:creationId xmlns:a16="http://schemas.microsoft.com/office/drawing/2014/main" id="{CE6C63DC-BAE4-42B6-8FDF-F6467C2D2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4" name="Freeform 6">
            <a:extLst>
              <a:ext uri="{FF2B5EF4-FFF2-40B4-BE49-F238E27FC236}">
                <a16:creationId xmlns:a16="http://schemas.microsoft.com/office/drawing/2014/main" id="{5BD23F8E-2E78-4C84-8EFB-FE6C8ACB7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106" name="Rectangle 105">
            <a:extLst>
              <a:ext uri="{FF2B5EF4-FFF2-40B4-BE49-F238E27FC236}">
                <a16:creationId xmlns:a16="http://schemas.microsoft.com/office/drawing/2014/main" id="{57ABABA7-0420-4200-9B65-1C1967CE93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7A03E380-9CD1-4ABA-A763-9F9D252B89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6009967" y="0"/>
            <a:ext cx="6176982" cy="6853245"/>
            <a:chOff x="2487613" y="285750"/>
            <a:chExt cx="2428876" cy="5654676"/>
          </a:xfrm>
          <a:solidFill>
            <a:schemeClr val="bg2">
              <a:lumMod val="90000"/>
            </a:schemeClr>
          </a:solidFill>
        </p:grpSpPr>
        <p:sp>
          <p:nvSpPr>
            <p:cNvPr id="109" name="Freeform 11">
              <a:extLst>
                <a:ext uri="{FF2B5EF4-FFF2-40B4-BE49-F238E27FC236}">
                  <a16:creationId xmlns:a16="http://schemas.microsoft.com/office/drawing/2014/main" id="{66E01B84-4C2B-4DE5-90C8-9C4001A75B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10" name="Freeform 12">
              <a:extLst>
                <a:ext uri="{FF2B5EF4-FFF2-40B4-BE49-F238E27FC236}">
                  <a16:creationId xmlns:a16="http://schemas.microsoft.com/office/drawing/2014/main" id="{64CE5A7A-D5C5-4FE5-860C-0B5748FDEE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11" name="Freeform 13">
              <a:extLst>
                <a:ext uri="{FF2B5EF4-FFF2-40B4-BE49-F238E27FC236}">
                  <a16:creationId xmlns:a16="http://schemas.microsoft.com/office/drawing/2014/main" id="{016A7D2A-6EEA-47B8-A763-7D82E41B3C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12" name="Freeform 14">
              <a:extLst>
                <a:ext uri="{FF2B5EF4-FFF2-40B4-BE49-F238E27FC236}">
                  <a16:creationId xmlns:a16="http://schemas.microsoft.com/office/drawing/2014/main" id="{E758F6E7-6DEC-48D0-ACB1-E5E26B13E6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13" name="Freeform 15">
              <a:extLst>
                <a:ext uri="{FF2B5EF4-FFF2-40B4-BE49-F238E27FC236}">
                  <a16:creationId xmlns:a16="http://schemas.microsoft.com/office/drawing/2014/main" id="{B56657FF-C027-42E7-859B-902929B6FA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14" name="Freeform 16">
              <a:extLst>
                <a:ext uri="{FF2B5EF4-FFF2-40B4-BE49-F238E27FC236}">
                  <a16:creationId xmlns:a16="http://schemas.microsoft.com/office/drawing/2014/main" id="{79047F2A-5978-46C6-B3A2-54AAC2136B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15" name="Freeform 17">
              <a:extLst>
                <a:ext uri="{FF2B5EF4-FFF2-40B4-BE49-F238E27FC236}">
                  <a16:creationId xmlns:a16="http://schemas.microsoft.com/office/drawing/2014/main" id="{F3BE8FD1-0A72-4640-AC7A-2E057273F8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16" name="Freeform 18">
              <a:extLst>
                <a:ext uri="{FF2B5EF4-FFF2-40B4-BE49-F238E27FC236}">
                  <a16:creationId xmlns:a16="http://schemas.microsoft.com/office/drawing/2014/main" id="{752FC782-A372-4D11-B20D-958955E564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17" name="Freeform 19">
              <a:extLst>
                <a:ext uri="{FF2B5EF4-FFF2-40B4-BE49-F238E27FC236}">
                  <a16:creationId xmlns:a16="http://schemas.microsoft.com/office/drawing/2014/main" id="{AA00B2F1-BEE2-444A-8249-C8E3212CA1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4" y="468286"/>
              <a:ext cx="1768475" cy="4262464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18" name="Freeform 20">
              <a:extLst>
                <a:ext uri="{FF2B5EF4-FFF2-40B4-BE49-F238E27FC236}">
                  <a16:creationId xmlns:a16="http://schemas.microsoft.com/office/drawing/2014/main" id="{E7F5747E-514B-4CF7-B6B0-DAD7149097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19" name="Freeform 21">
              <a:extLst>
                <a:ext uri="{FF2B5EF4-FFF2-40B4-BE49-F238E27FC236}">
                  <a16:creationId xmlns:a16="http://schemas.microsoft.com/office/drawing/2014/main" id="{931614BB-1593-40ED-8113-2BD1187055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20" name="Freeform 22">
              <a:extLst>
                <a:ext uri="{FF2B5EF4-FFF2-40B4-BE49-F238E27FC236}">
                  <a16:creationId xmlns:a16="http://schemas.microsoft.com/office/drawing/2014/main" id="{2691871F-F15C-4E19-BC9C-78E5748D74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122" name="Freeform 6">
            <a:extLst>
              <a:ext uri="{FF2B5EF4-FFF2-40B4-BE49-F238E27FC236}">
                <a16:creationId xmlns:a16="http://schemas.microsoft.com/office/drawing/2014/main" id="{8576F020-8157-45CE-B1D9-6FA47AFEB4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1159566"/>
            <a:ext cx="7560245" cy="453886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B17C66EA-39CB-EF27-E2CE-613F6C836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7215" y="1318590"/>
            <a:ext cx="5102159" cy="422082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>
                <a:solidFill>
                  <a:srgbClr val="FFFFFF"/>
                </a:solidFill>
              </a:rPr>
              <a:t>Vztah TKS a NPK k reformě psychiatrické péče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0901865F-745F-706D-65B5-3DCEFBD28B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12032" y="804334"/>
            <a:ext cx="3675634" cy="524933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dirty="0" err="1">
                <a:solidFill>
                  <a:schemeClr val="tx1"/>
                </a:solidFill>
              </a:rPr>
              <a:t>Cílem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obou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služeb</a:t>
            </a:r>
            <a:r>
              <a:rPr lang="en-US" dirty="0">
                <a:solidFill>
                  <a:schemeClr val="tx1"/>
                </a:solidFill>
              </a:rPr>
              <a:t> je </a:t>
            </a:r>
            <a:r>
              <a:rPr lang="en-US" dirty="0" err="1">
                <a:solidFill>
                  <a:schemeClr val="tx1"/>
                </a:solidFill>
              </a:rPr>
              <a:t>resocializace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osob</a:t>
            </a:r>
            <a:r>
              <a:rPr lang="en-US" dirty="0">
                <a:solidFill>
                  <a:schemeClr val="tx1"/>
                </a:solidFill>
              </a:rPr>
              <a:t> s DD a </a:t>
            </a:r>
            <a:r>
              <a:rPr lang="en-US" dirty="0" err="1">
                <a:solidFill>
                  <a:schemeClr val="tx1"/>
                </a:solidFill>
              </a:rPr>
              <a:t>jejich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návrat</a:t>
            </a:r>
            <a:r>
              <a:rPr lang="en-US" dirty="0">
                <a:solidFill>
                  <a:schemeClr val="tx1"/>
                </a:solidFill>
              </a:rPr>
              <a:t> do </a:t>
            </a:r>
            <a:r>
              <a:rPr lang="en-US" dirty="0" err="1">
                <a:solidFill>
                  <a:schemeClr val="tx1"/>
                </a:solidFill>
              </a:rPr>
              <a:t>běžného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života</a:t>
            </a:r>
            <a:r>
              <a:rPr lang="cs-CZ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cs-CZ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cs-CZ" dirty="0">
                <a:solidFill>
                  <a:schemeClr val="tx1"/>
                </a:solidFill>
              </a:rPr>
              <a:t>Většina klientů má v historii opakované dlouhodobé pobyty v PN.</a:t>
            </a:r>
          </a:p>
          <a:p>
            <a:pPr marL="0" indent="0">
              <a:buNone/>
            </a:pPr>
            <a:endParaRPr lang="cs-CZ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cs-CZ" dirty="0">
                <a:solidFill>
                  <a:schemeClr val="tx1"/>
                </a:solidFill>
              </a:rPr>
              <a:t>Řada klientů propadává dosavadním sítem podpory a opakovaně se vrací do sociálních služeb či zdravotnických zařízení.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996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183CFBA6-CE65-403A-9402-96B75FC899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59AF335C-09EE-4959-A2C9-B32F3C6C1D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94CCE8C7-E8BB-47EB-BBC7-5E8948F89F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2665878D-6479-49F4-BD1C-D1BE63CABA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C6400AEB-4991-4E07-8599-C36A9E354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0C2AEB7A-70D9-4DE7-B97A-0325DBC9F2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FC03DDD2-9CC7-40B7-A632-50BF3E3F6A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7F0B3262-F0EC-44D3-AA37-9552D248C7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1839BD80-9BF2-49B4-BB03-B5AAB359BF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BDC00C45-9216-4702-A31A-391B1D89C4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5FB0F70F-34B9-4938-B487-312A0BF0E0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791D1EE1-5A08-47A7-8D44-0940DEF5B4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E04F3404-E41A-43F9-AC45-52EB0874B4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1BC7BDB-967A-4559-AA14-041BCB872D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25" name="Freeform 27">
              <a:extLst>
                <a:ext uri="{FF2B5EF4-FFF2-40B4-BE49-F238E27FC236}">
                  <a16:creationId xmlns:a16="http://schemas.microsoft.com/office/drawing/2014/main" id="{A39F46EA-3E4A-46CA-BCB8-CA695ED3F4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6" name="Freeform 28">
              <a:extLst>
                <a:ext uri="{FF2B5EF4-FFF2-40B4-BE49-F238E27FC236}">
                  <a16:creationId xmlns:a16="http://schemas.microsoft.com/office/drawing/2014/main" id="{491A4A32-7F8C-4CA7-9281-9761F03571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7" name="Freeform 29">
              <a:extLst>
                <a:ext uri="{FF2B5EF4-FFF2-40B4-BE49-F238E27FC236}">
                  <a16:creationId xmlns:a16="http://schemas.microsoft.com/office/drawing/2014/main" id="{46B02D76-3CD9-4DF5-A3AD-793E7204E0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8" name="Freeform 30">
              <a:extLst>
                <a:ext uri="{FF2B5EF4-FFF2-40B4-BE49-F238E27FC236}">
                  <a16:creationId xmlns:a16="http://schemas.microsoft.com/office/drawing/2014/main" id="{E579A2FB-E98B-4144-9D52-3A72BD8D1B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31">
              <a:extLst>
                <a:ext uri="{FF2B5EF4-FFF2-40B4-BE49-F238E27FC236}">
                  <a16:creationId xmlns:a16="http://schemas.microsoft.com/office/drawing/2014/main" id="{65E500DD-EB71-44B5-A2FA-88E9964357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32">
              <a:extLst>
                <a:ext uri="{FF2B5EF4-FFF2-40B4-BE49-F238E27FC236}">
                  <a16:creationId xmlns:a16="http://schemas.microsoft.com/office/drawing/2014/main" id="{04D6AAD6-45AE-454A-9206-8B90E8A264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3">
              <a:extLst>
                <a:ext uri="{FF2B5EF4-FFF2-40B4-BE49-F238E27FC236}">
                  <a16:creationId xmlns:a16="http://schemas.microsoft.com/office/drawing/2014/main" id="{F7399B13-8510-45F6-98C4-0F14C0B378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4">
              <a:extLst>
                <a:ext uri="{FF2B5EF4-FFF2-40B4-BE49-F238E27FC236}">
                  <a16:creationId xmlns:a16="http://schemas.microsoft.com/office/drawing/2014/main" id="{CA595445-6A38-4465-9A5D-9705388D93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5">
              <a:extLst>
                <a:ext uri="{FF2B5EF4-FFF2-40B4-BE49-F238E27FC236}">
                  <a16:creationId xmlns:a16="http://schemas.microsoft.com/office/drawing/2014/main" id="{21D40BAF-4AE0-46F4-BD65-057F0DC668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6">
              <a:extLst>
                <a:ext uri="{FF2B5EF4-FFF2-40B4-BE49-F238E27FC236}">
                  <a16:creationId xmlns:a16="http://schemas.microsoft.com/office/drawing/2014/main" id="{B17F2D73-16DF-4138-B72D-E5B204717A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5" name="Freeform 37">
              <a:extLst>
                <a:ext uri="{FF2B5EF4-FFF2-40B4-BE49-F238E27FC236}">
                  <a16:creationId xmlns:a16="http://schemas.microsoft.com/office/drawing/2014/main" id="{DB8ABBC2-6C0C-4F6E-97EB-55B3B7B2F3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6" name="Freeform 38">
              <a:extLst>
                <a:ext uri="{FF2B5EF4-FFF2-40B4-BE49-F238E27FC236}">
                  <a16:creationId xmlns:a16="http://schemas.microsoft.com/office/drawing/2014/main" id="{7A49885E-6B05-41B6-B47F-9D24456FE7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BDADA868-08FE-425A-AEF9-B622F93730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Freeform 11">
            <a:extLst>
              <a:ext uri="{FF2B5EF4-FFF2-40B4-BE49-F238E27FC236}">
                <a16:creationId xmlns:a16="http://schemas.microsoft.com/office/drawing/2014/main" id="{4AE17B7F-6C2F-42A9-946F-8FF49617D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175CD74B-9CE8-4F20-A3E4-A22A7F0360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A91AD0A2-EA77-8BC6-BC23-1C6EC863F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4897" y="624110"/>
            <a:ext cx="9712998" cy="128089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Služby na pomezí adiktologie a služeb pro osoby s duševním onemocněním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9C44665-BECF-4482-A00C-E4BE2A87DC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6" name="Freeform 11">
            <a:extLst>
              <a:ext uri="{FF2B5EF4-FFF2-40B4-BE49-F238E27FC236}">
                <a16:creationId xmlns:a16="http://schemas.microsoft.com/office/drawing/2014/main" id="{20398C1D-D011-4BA8-AC81-E829677B87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0B0E342-68DC-0A39-50CA-628015C839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85251" y="2230106"/>
            <a:ext cx="4164492" cy="3646818"/>
          </a:xfrm>
        </p:spPr>
        <p:txBody>
          <a:bodyPr>
            <a:normAutofit lnSpcReduction="10000"/>
          </a:bodyPr>
          <a:lstStyle/>
          <a:p>
            <a:pPr marL="329184" indent="-329184" defTabSz="438912">
              <a:spcBef>
                <a:spcPts val="960"/>
              </a:spcBef>
            </a:pPr>
            <a:r>
              <a:rPr lang="cs-CZ" sz="1728" b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Terapeutická komunita Sejřek:</a:t>
            </a:r>
          </a:p>
          <a:p>
            <a:pPr marL="329184" indent="-329184" defTabSz="438912">
              <a:spcBef>
                <a:spcPts val="960"/>
              </a:spcBef>
            </a:pPr>
            <a:r>
              <a:rPr lang="cs-CZ" sz="1728" dirty="0"/>
              <a:t>P</a:t>
            </a:r>
            <a:r>
              <a:rPr lang="cs-CZ" sz="1728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obytový resocializační program v chráněném prostředí TK</a:t>
            </a:r>
          </a:p>
          <a:p>
            <a:pPr marL="329184" indent="-329184" defTabSz="438912">
              <a:spcBef>
                <a:spcPts val="960"/>
              </a:spcBef>
            </a:pPr>
            <a:r>
              <a:rPr lang="cs-CZ" sz="1728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Délka léčby 8 – 13 měsíců</a:t>
            </a:r>
          </a:p>
          <a:p>
            <a:pPr marL="329184" indent="-329184" defTabSz="438912">
              <a:spcBef>
                <a:spcPts val="960"/>
              </a:spcBef>
            </a:pPr>
            <a:r>
              <a:rPr lang="cs-CZ" sz="1728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Kapacita max. 16 klientů</a:t>
            </a:r>
          </a:p>
          <a:p>
            <a:pPr marL="329184" indent="-329184" defTabSz="438912">
              <a:spcBef>
                <a:spcPts val="960"/>
              </a:spcBef>
            </a:pPr>
            <a:r>
              <a:rPr lang="cs-CZ" sz="1728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Pobyt je dobrovolný</a:t>
            </a:r>
          </a:p>
          <a:p>
            <a:pPr marL="329184" indent="-329184" defTabSz="438912">
              <a:spcBef>
                <a:spcPts val="960"/>
              </a:spcBef>
            </a:pPr>
            <a:r>
              <a:rPr lang="cs-CZ" sz="1728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TK založena v r. 1999, od r. 2016 jsou klienti s DD jedinou CS </a:t>
            </a:r>
          </a:p>
          <a:p>
            <a:pPr marL="329184" indent="-329184" defTabSz="438912">
              <a:spcBef>
                <a:spcPts val="960"/>
              </a:spcBef>
            </a:pPr>
            <a:r>
              <a:rPr lang="cs-CZ" sz="1728" dirty="0"/>
              <a:t>Financována MPSV, RVKPP, kraje</a:t>
            </a:r>
            <a:endParaRPr lang="cs-CZ" sz="1728" kern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endParaRPr>
          </a:p>
          <a:p>
            <a:pPr marL="329184" indent="-329184" defTabSz="438912">
              <a:spcBef>
                <a:spcPts val="960"/>
              </a:spcBef>
            </a:pPr>
            <a:endParaRPr lang="cs-CZ" sz="1728" kern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BE446AD1-EFAC-A0DC-1C4E-B41199D710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27454" y="2222983"/>
            <a:ext cx="4164492" cy="3646818"/>
          </a:xfrm>
        </p:spPr>
        <p:txBody>
          <a:bodyPr>
            <a:normAutofit lnSpcReduction="10000"/>
          </a:bodyPr>
          <a:lstStyle/>
          <a:p>
            <a:pPr marL="329184" indent="-329184" defTabSz="438912">
              <a:lnSpc>
                <a:spcPct val="90000"/>
              </a:lnSpc>
              <a:spcBef>
                <a:spcPts val="960"/>
              </a:spcBef>
            </a:pPr>
            <a:r>
              <a:rPr lang="cs-CZ" sz="1700" b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Následná péče Kolping:</a:t>
            </a:r>
          </a:p>
          <a:p>
            <a:pPr marL="329184" indent="-329184" defTabSz="438912">
              <a:lnSpc>
                <a:spcPct val="90000"/>
              </a:lnSpc>
              <a:spcBef>
                <a:spcPts val="960"/>
              </a:spcBef>
            </a:pPr>
            <a:r>
              <a:rPr lang="cs-CZ" sz="17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Pobytový a ambulantní program následné péče</a:t>
            </a:r>
          </a:p>
          <a:p>
            <a:pPr marL="329184" indent="-329184" defTabSz="438912">
              <a:lnSpc>
                <a:spcPct val="90000"/>
              </a:lnSpc>
              <a:spcBef>
                <a:spcPts val="960"/>
              </a:spcBef>
            </a:pPr>
            <a:r>
              <a:rPr lang="cs-CZ" sz="17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Délka pobytového programu 6 – 12 měsíců, kapacita 11 lůžek</a:t>
            </a:r>
          </a:p>
          <a:p>
            <a:pPr marL="329184" indent="-329184" defTabSz="438912">
              <a:lnSpc>
                <a:spcPct val="90000"/>
              </a:lnSpc>
              <a:spcBef>
                <a:spcPts val="960"/>
              </a:spcBef>
            </a:pPr>
            <a:r>
              <a:rPr lang="cs-CZ" sz="17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Délka ambulantní podpory podle potřeb a zakázky klienta, kapacita cca 10 klientů, odvíjí se od jejich potřeb a nároků na službu</a:t>
            </a:r>
          </a:p>
          <a:p>
            <a:pPr marL="329184" indent="-329184" defTabSz="438912">
              <a:lnSpc>
                <a:spcPct val="90000"/>
              </a:lnSpc>
              <a:spcBef>
                <a:spcPts val="960"/>
              </a:spcBef>
            </a:pPr>
            <a:r>
              <a:rPr lang="cs-CZ" sz="17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Dobrovolná spolupráce</a:t>
            </a:r>
          </a:p>
          <a:p>
            <a:pPr marL="329184" indent="-329184" defTabSz="438912">
              <a:lnSpc>
                <a:spcPct val="90000"/>
              </a:lnSpc>
              <a:spcBef>
                <a:spcPts val="960"/>
              </a:spcBef>
            </a:pPr>
            <a:r>
              <a:rPr lang="cs-CZ" sz="17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NPK založena v r. 2020 z podpory EU, od roku 2023 v základní síti SS JMK</a:t>
            </a:r>
            <a:endParaRPr lang="cs-CZ" sz="1700" dirty="0"/>
          </a:p>
        </p:txBody>
      </p:sp>
    </p:spTree>
    <p:extLst>
      <p:ext uri="{BB962C8B-B14F-4D97-AF65-F5344CB8AC3E}">
        <p14:creationId xmlns:p14="http://schemas.microsoft.com/office/powerpoint/2010/main" val="1818658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147809A-2996-7015-FE36-62E51E246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Cílová skupina – osoby s DD</a:t>
            </a:r>
          </a:p>
        </p:txBody>
      </p:sp>
      <p:graphicFrame>
        <p:nvGraphicFramePr>
          <p:cNvPr id="4" name="Zástupný symbol pro obsah 2">
            <a:extLst>
              <a:ext uri="{FF2B5EF4-FFF2-40B4-BE49-F238E27FC236}">
                <a16:creationId xmlns:a16="http://schemas.microsoft.com/office/drawing/2014/main" id="{FEF7514D-1BF1-595D-278A-6B3CA4CC032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0737314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5683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AEF4C54-8309-D290-879A-31312398C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Kontraindikace k přijetí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38FC569-7AA5-129E-7556-A8916DE77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404622" indent="-285750">
              <a:lnSpc>
                <a:spcPct val="90000"/>
              </a:lnSpc>
            </a:pPr>
            <a:r>
              <a:rPr lang="cs-CZ" sz="6400" dirty="0"/>
              <a:t>Agresivní chování (mimo běžnou reakci na frustraci).</a:t>
            </a:r>
          </a:p>
          <a:p>
            <a:pPr marL="118872" indent="0">
              <a:lnSpc>
                <a:spcPct val="90000"/>
              </a:lnSpc>
              <a:buFontTx/>
              <a:buChar char="-"/>
            </a:pPr>
            <a:endParaRPr lang="cs-CZ" sz="6400" dirty="0"/>
          </a:p>
          <a:p>
            <a:pPr marL="404622" indent="-285750">
              <a:lnSpc>
                <a:spcPct val="90000"/>
              </a:lnSpc>
            </a:pPr>
            <a:r>
              <a:rPr lang="cs-CZ" sz="6400" dirty="0"/>
              <a:t>Výrazná nesamostatnost v péči o sebe. (platí více pro NPK)</a:t>
            </a:r>
          </a:p>
          <a:p>
            <a:pPr marL="118872" indent="0">
              <a:lnSpc>
                <a:spcPct val="90000"/>
              </a:lnSpc>
              <a:buFontTx/>
              <a:buChar char="-"/>
            </a:pPr>
            <a:endParaRPr lang="cs-CZ" sz="6400" dirty="0"/>
          </a:p>
          <a:p>
            <a:pPr marL="404622" indent="-285750">
              <a:lnSpc>
                <a:spcPct val="90000"/>
              </a:lnSpc>
            </a:pPr>
            <a:r>
              <a:rPr lang="cs-CZ" sz="6400" dirty="0"/>
              <a:t>Disociální, emočně nestabilní a narcistická porucha osobnosti.(kazuistika Nora)</a:t>
            </a:r>
          </a:p>
          <a:p>
            <a:pPr marL="118872" indent="0">
              <a:lnSpc>
                <a:spcPct val="90000"/>
              </a:lnSpc>
              <a:buFontTx/>
              <a:buChar char="-"/>
            </a:pPr>
            <a:endParaRPr lang="cs-CZ" sz="6400" dirty="0"/>
          </a:p>
          <a:p>
            <a:pPr marL="404622" indent="-285750">
              <a:lnSpc>
                <a:spcPct val="90000"/>
              </a:lnSpc>
            </a:pPr>
            <a:r>
              <a:rPr lang="cs-CZ" sz="6400" dirty="0"/>
              <a:t>S minimální nebo žádnou motivací ke změně. (motivace je samostatným tématem)</a:t>
            </a:r>
          </a:p>
          <a:p>
            <a:pPr marL="118872" indent="0">
              <a:lnSpc>
                <a:spcPct val="90000"/>
              </a:lnSpc>
              <a:buNone/>
            </a:pPr>
            <a:endParaRPr lang="cs-CZ" sz="6400" dirty="0"/>
          </a:p>
          <a:p>
            <a:pPr marL="404622" indent="-285750">
              <a:lnSpc>
                <a:spcPct val="90000"/>
              </a:lnSpc>
            </a:pPr>
            <a:r>
              <a:rPr lang="cs-CZ" sz="6400" dirty="0"/>
              <a:t> Nespolupracující.</a:t>
            </a:r>
          </a:p>
          <a:p>
            <a:pPr marL="118872" indent="0">
              <a:lnSpc>
                <a:spcPct val="90000"/>
              </a:lnSpc>
              <a:buNone/>
            </a:pPr>
            <a:endParaRPr lang="cs-CZ" sz="6400" dirty="0"/>
          </a:p>
          <a:p>
            <a:pPr marL="404622" indent="-285750">
              <a:lnSpc>
                <a:spcPct val="90000"/>
              </a:lnSpc>
            </a:pPr>
            <a:r>
              <a:rPr lang="cs-CZ" sz="6400" dirty="0"/>
              <a:t>Minimální nebo žádný náhled na svou závislost nebo onemocnění (kazuistika Aleš). Platí spíše pro NPK.</a:t>
            </a:r>
          </a:p>
          <a:p>
            <a:pPr marL="404622" indent="-285750">
              <a:lnSpc>
                <a:spcPct val="90000"/>
              </a:lnSpc>
            </a:pPr>
            <a:endParaRPr lang="cs-CZ" sz="4000" dirty="0"/>
          </a:p>
          <a:p>
            <a:pPr marL="118872" indent="0">
              <a:lnSpc>
                <a:spcPct val="90000"/>
              </a:lnSpc>
              <a:buFontTx/>
              <a:buChar char="-"/>
            </a:pPr>
            <a:endParaRPr lang="cs-CZ" sz="4000" dirty="0"/>
          </a:p>
          <a:p>
            <a:pPr marL="118872" indent="0">
              <a:lnSpc>
                <a:spcPct val="90000"/>
              </a:lnSpc>
              <a:buFontTx/>
              <a:buChar char="-"/>
            </a:pPr>
            <a:endParaRPr lang="cs-CZ" sz="1800" dirty="0"/>
          </a:p>
          <a:p>
            <a:pPr marL="118872" indent="0">
              <a:lnSpc>
                <a:spcPct val="90000"/>
              </a:lnSpc>
              <a:buNone/>
            </a:pPr>
            <a:r>
              <a:rPr lang="cs-CZ" sz="6400" b="1" dirty="0"/>
              <a:t>Vždy je důležitý přijímací pohovor, kdy důraz klademe na klientovo chování ve skupině a v NPK pak na jeho dovednosti abstinovat v nechráněném prostředí.</a:t>
            </a:r>
          </a:p>
          <a:p>
            <a:pPr marL="118872" indent="0">
              <a:lnSpc>
                <a:spcPct val="90000"/>
              </a:lnSpc>
              <a:buFontTx/>
              <a:buChar char="-"/>
            </a:pPr>
            <a:endParaRPr lang="cs-CZ" sz="18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50873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6">
            <a:extLst>
              <a:ext uri="{FF2B5EF4-FFF2-40B4-BE49-F238E27FC236}">
                <a16:creationId xmlns:a16="http://schemas.microsoft.com/office/drawing/2014/main" id="{8CD25866-F15D-40A4-AEC5-47C044637A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8" name="Freeform 11">
              <a:extLst>
                <a:ext uri="{FF2B5EF4-FFF2-40B4-BE49-F238E27FC236}">
                  <a16:creationId xmlns:a16="http://schemas.microsoft.com/office/drawing/2014/main" id="{DCB8E995-36E8-40B6-82D4-F52DE2987B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9" name="Freeform 12">
              <a:extLst>
                <a:ext uri="{FF2B5EF4-FFF2-40B4-BE49-F238E27FC236}">
                  <a16:creationId xmlns:a16="http://schemas.microsoft.com/office/drawing/2014/main" id="{DF54AEB5-68B5-46AE-B8F0-EEBE5DFED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" name="Freeform 13">
              <a:extLst>
                <a:ext uri="{FF2B5EF4-FFF2-40B4-BE49-F238E27FC236}">
                  <a16:creationId xmlns:a16="http://schemas.microsoft.com/office/drawing/2014/main" id="{E3F708CB-F094-4EE7-8AD5-A462F1DF8B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4">
              <a:extLst>
                <a:ext uri="{FF2B5EF4-FFF2-40B4-BE49-F238E27FC236}">
                  <a16:creationId xmlns:a16="http://schemas.microsoft.com/office/drawing/2014/main" id="{ECFCFB22-E8B5-4FAC-A354-E7E0CE6F2B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2" name="Freeform 15">
              <a:extLst>
                <a:ext uri="{FF2B5EF4-FFF2-40B4-BE49-F238E27FC236}">
                  <a16:creationId xmlns:a16="http://schemas.microsoft.com/office/drawing/2014/main" id="{ED1DB3B4-A6DC-476F-986E-DF361EE842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6">
              <a:extLst>
                <a:ext uri="{FF2B5EF4-FFF2-40B4-BE49-F238E27FC236}">
                  <a16:creationId xmlns:a16="http://schemas.microsoft.com/office/drawing/2014/main" id="{4EE13DFA-3489-4DE6-9154-34D9CB4005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7">
              <a:extLst>
                <a:ext uri="{FF2B5EF4-FFF2-40B4-BE49-F238E27FC236}">
                  <a16:creationId xmlns:a16="http://schemas.microsoft.com/office/drawing/2014/main" id="{5CD12D51-F9A8-4CC9-B9C9-206EAFD8C1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8">
              <a:extLst>
                <a:ext uri="{FF2B5EF4-FFF2-40B4-BE49-F238E27FC236}">
                  <a16:creationId xmlns:a16="http://schemas.microsoft.com/office/drawing/2014/main" id="{266B326C-1178-40F9-A265-6067D363B4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9">
              <a:extLst>
                <a:ext uri="{FF2B5EF4-FFF2-40B4-BE49-F238E27FC236}">
                  <a16:creationId xmlns:a16="http://schemas.microsoft.com/office/drawing/2014/main" id="{12F3B319-F00B-4755-BC54-95511E21DB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20">
              <a:extLst>
                <a:ext uri="{FF2B5EF4-FFF2-40B4-BE49-F238E27FC236}">
                  <a16:creationId xmlns:a16="http://schemas.microsoft.com/office/drawing/2014/main" id="{3079D7BD-8A3F-47F6-8407-D9DA96FF35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21">
              <a:extLst>
                <a:ext uri="{FF2B5EF4-FFF2-40B4-BE49-F238E27FC236}">
                  <a16:creationId xmlns:a16="http://schemas.microsoft.com/office/drawing/2014/main" id="{1F97C31C-8585-43FB-924B-8ADD651233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22">
              <a:extLst>
                <a:ext uri="{FF2B5EF4-FFF2-40B4-BE49-F238E27FC236}">
                  <a16:creationId xmlns:a16="http://schemas.microsoft.com/office/drawing/2014/main" id="{A33E1C89-7E74-49BF-A5D1-9A352ED03E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95" name="Group 20">
            <a:extLst>
              <a:ext uri="{FF2B5EF4-FFF2-40B4-BE49-F238E27FC236}">
                <a16:creationId xmlns:a16="http://schemas.microsoft.com/office/drawing/2014/main" id="{0C4A17ED-96AA-44A6-A050-E1A7A1CDD9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22" name="Freeform 27">
              <a:extLst>
                <a:ext uri="{FF2B5EF4-FFF2-40B4-BE49-F238E27FC236}">
                  <a16:creationId xmlns:a16="http://schemas.microsoft.com/office/drawing/2014/main" id="{FBB2A87E-3E24-4A6F-9FD8-0F1436D4D3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3" name="Freeform 28">
              <a:extLst>
                <a:ext uri="{FF2B5EF4-FFF2-40B4-BE49-F238E27FC236}">
                  <a16:creationId xmlns:a16="http://schemas.microsoft.com/office/drawing/2014/main" id="{257F945B-2AA3-4328-BFF5-20DE64011B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4" name="Freeform 29">
              <a:extLst>
                <a:ext uri="{FF2B5EF4-FFF2-40B4-BE49-F238E27FC236}">
                  <a16:creationId xmlns:a16="http://schemas.microsoft.com/office/drawing/2014/main" id="{E1A7230F-6A6F-403C-9D83-7176E28525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5" name="Freeform 30">
              <a:extLst>
                <a:ext uri="{FF2B5EF4-FFF2-40B4-BE49-F238E27FC236}">
                  <a16:creationId xmlns:a16="http://schemas.microsoft.com/office/drawing/2014/main" id="{E33E315A-9CB0-460E-A8B7-0A064BBFA0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6" name="Freeform 31">
              <a:extLst>
                <a:ext uri="{FF2B5EF4-FFF2-40B4-BE49-F238E27FC236}">
                  <a16:creationId xmlns:a16="http://schemas.microsoft.com/office/drawing/2014/main" id="{22CAAD33-CFAD-4E61-82AE-0C6F838530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7" name="Freeform 32">
              <a:extLst>
                <a:ext uri="{FF2B5EF4-FFF2-40B4-BE49-F238E27FC236}">
                  <a16:creationId xmlns:a16="http://schemas.microsoft.com/office/drawing/2014/main" id="{1A20E13C-2540-4000-A13B-8F781100E3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8" name="Freeform 33">
              <a:extLst>
                <a:ext uri="{FF2B5EF4-FFF2-40B4-BE49-F238E27FC236}">
                  <a16:creationId xmlns:a16="http://schemas.microsoft.com/office/drawing/2014/main" id="{51EF0A01-E03D-448B-B12E-D5BFC6D0D2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34">
              <a:extLst>
                <a:ext uri="{FF2B5EF4-FFF2-40B4-BE49-F238E27FC236}">
                  <a16:creationId xmlns:a16="http://schemas.microsoft.com/office/drawing/2014/main" id="{58286A03-168E-477B-8876-2C53E4950D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35">
              <a:extLst>
                <a:ext uri="{FF2B5EF4-FFF2-40B4-BE49-F238E27FC236}">
                  <a16:creationId xmlns:a16="http://schemas.microsoft.com/office/drawing/2014/main" id="{3DFFC705-1899-4E4C-AE76-F85BAF2F66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6">
              <a:extLst>
                <a:ext uri="{FF2B5EF4-FFF2-40B4-BE49-F238E27FC236}">
                  <a16:creationId xmlns:a16="http://schemas.microsoft.com/office/drawing/2014/main" id="{01C9598D-BDF6-4A24-83B6-4DCA4D1349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7">
              <a:extLst>
                <a:ext uri="{FF2B5EF4-FFF2-40B4-BE49-F238E27FC236}">
                  <a16:creationId xmlns:a16="http://schemas.microsoft.com/office/drawing/2014/main" id="{950C8213-67CD-4DEF-AA44-8BB3101392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8">
              <a:extLst>
                <a:ext uri="{FF2B5EF4-FFF2-40B4-BE49-F238E27FC236}">
                  <a16:creationId xmlns:a16="http://schemas.microsoft.com/office/drawing/2014/main" id="{2016FE1D-E3EB-4CF6-809B-159872CC7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96" name="Rectangle 34">
            <a:extLst>
              <a:ext uri="{FF2B5EF4-FFF2-40B4-BE49-F238E27FC236}">
                <a16:creationId xmlns:a16="http://schemas.microsoft.com/office/drawing/2014/main" id="{CE6C63DC-BAE4-42B6-8FDF-F6467C2D2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7" name="Freeform 6">
            <a:extLst>
              <a:ext uri="{FF2B5EF4-FFF2-40B4-BE49-F238E27FC236}">
                <a16:creationId xmlns:a16="http://schemas.microsoft.com/office/drawing/2014/main" id="{5BD23F8E-2E78-4C84-8EFB-FE6C8ACB7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98" name="Rectangle 38">
            <a:extLst>
              <a:ext uri="{FF2B5EF4-FFF2-40B4-BE49-F238E27FC236}">
                <a16:creationId xmlns:a16="http://schemas.microsoft.com/office/drawing/2014/main" id="{F81819F9-8CAC-4A6C-8F06-0482027F97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BA9EFB6C-82F4-4B37-440B-E51E2200D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3062" y="1289198"/>
            <a:ext cx="8131550" cy="429205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000" dirty="0"/>
              <a:t>T</a:t>
            </a:r>
            <a:r>
              <a:rPr lang="cs-CZ" sz="3000" dirty="0" err="1"/>
              <a:t>erapeutická</a:t>
            </a:r>
            <a:r>
              <a:rPr lang="cs-CZ" sz="3000" dirty="0"/>
              <a:t> komunita Sejřek</a:t>
            </a:r>
            <a:r>
              <a:rPr lang="en-US" sz="3000" dirty="0"/>
              <a:t> a N</a:t>
            </a:r>
            <a:r>
              <a:rPr lang="cs-CZ" sz="3000" dirty="0" err="1"/>
              <a:t>ásledná</a:t>
            </a:r>
            <a:r>
              <a:rPr lang="cs-CZ" sz="3000" dirty="0"/>
              <a:t> péče Kolping</a:t>
            </a:r>
            <a:r>
              <a:rPr lang="en-US" sz="3000" dirty="0"/>
              <a:t> </a:t>
            </a:r>
            <a:r>
              <a:rPr lang="en-US" sz="3000" dirty="0" err="1"/>
              <a:t>přináší</a:t>
            </a:r>
            <a:r>
              <a:rPr lang="en-US" sz="3000" dirty="0"/>
              <a:t> </a:t>
            </a:r>
            <a:r>
              <a:rPr lang="en-US" sz="3000" dirty="0" err="1"/>
              <a:t>systém</a:t>
            </a:r>
            <a:r>
              <a:rPr lang="en-US" sz="3000" dirty="0"/>
              <a:t> </a:t>
            </a:r>
            <a:r>
              <a:rPr lang="en-US" sz="3000" dirty="0" err="1"/>
              <a:t>léčby</a:t>
            </a:r>
            <a:r>
              <a:rPr lang="en-US" sz="3000" dirty="0"/>
              <a:t> a </a:t>
            </a:r>
            <a:r>
              <a:rPr lang="en-US" sz="3000" dirty="0" err="1"/>
              <a:t>doléčování</a:t>
            </a:r>
            <a:r>
              <a:rPr lang="en-US" sz="3000" dirty="0"/>
              <a:t> </a:t>
            </a:r>
            <a:r>
              <a:rPr lang="en-US" sz="3000" dirty="0" err="1"/>
              <a:t>osob</a:t>
            </a:r>
            <a:r>
              <a:rPr lang="en-US" sz="3000" dirty="0"/>
              <a:t> s DD, </a:t>
            </a:r>
            <a:r>
              <a:rPr lang="en-US" sz="3000" b="1" dirty="0" err="1"/>
              <a:t>dohromady</a:t>
            </a:r>
            <a:r>
              <a:rPr lang="en-US" sz="3000" dirty="0"/>
              <a:t> </a:t>
            </a:r>
            <a:r>
              <a:rPr lang="en-US" sz="3000" dirty="0" err="1"/>
              <a:t>mohou</a:t>
            </a:r>
            <a:r>
              <a:rPr lang="en-US" sz="3000" dirty="0"/>
              <a:t> </a:t>
            </a:r>
            <a:r>
              <a:rPr lang="en-US" sz="3000" dirty="0" err="1"/>
              <a:t>nabídnout</a:t>
            </a:r>
            <a:r>
              <a:rPr lang="en-US" sz="3000" dirty="0"/>
              <a:t> </a:t>
            </a:r>
            <a:r>
              <a:rPr lang="en-US" sz="3000" b="1" dirty="0" err="1"/>
              <a:t>více</a:t>
            </a:r>
            <a:r>
              <a:rPr lang="en-US" sz="3000" b="1" dirty="0"/>
              <a:t> </a:t>
            </a:r>
            <a:r>
              <a:rPr lang="en-US" sz="3000" b="1" dirty="0" err="1"/>
              <a:t>než</a:t>
            </a:r>
            <a:r>
              <a:rPr lang="en-US" sz="3000" b="1" dirty="0"/>
              <a:t> 2 </a:t>
            </a:r>
            <a:r>
              <a:rPr lang="en-US" sz="3000" b="1" dirty="0" err="1"/>
              <a:t>roky</a:t>
            </a:r>
            <a:r>
              <a:rPr lang="en-US" sz="3000" b="1" dirty="0"/>
              <a:t> </a:t>
            </a:r>
            <a:r>
              <a:rPr lang="cs-CZ" sz="3000" dirty="0"/>
              <a:t>pobytového programu a následnou ambulantní podporu.</a:t>
            </a:r>
            <a:br>
              <a:rPr lang="cs-CZ" sz="3000" dirty="0"/>
            </a:br>
            <a:r>
              <a:rPr lang="cs-CZ" sz="3000" dirty="0"/>
              <a:t>Nabízí v ČR zatím ojedinělý </a:t>
            </a:r>
            <a:r>
              <a:rPr lang="cs-CZ" sz="3000" b="1" dirty="0"/>
              <a:t>integrovaný </a:t>
            </a:r>
            <a:r>
              <a:rPr lang="cs-CZ" sz="3000" dirty="0"/>
              <a:t>přístup v péči o osoby s DD.</a:t>
            </a:r>
            <a:br>
              <a:rPr lang="en-US" sz="3000" dirty="0"/>
            </a:br>
            <a:endParaRPr lang="en-US" sz="3000" dirty="0"/>
          </a:p>
        </p:txBody>
      </p:sp>
      <p:sp>
        <p:nvSpPr>
          <p:cNvPr id="99" name="Rectangle 40">
            <a:extLst>
              <a:ext uri="{FF2B5EF4-FFF2-40B4-BE49-F238E27FC236}">
                <a16:creationId xmlns:a16="http://schemas.microsoft.com/office/drawing/2014/main" id="{4A98CC08-AEC2-4E8F-8F52-0F5C6372DB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285151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D1545E6-EB3C-4478-A661-A2CA963F12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  <a:solidFill>
            <a:schemeClr val="tx2">
              <a:lumMod val="60000"/>
              <a:lumOff val="40000"/>
              <a:alpha val="40000"/>
            </a:schemeClr>
          </a:solidFill>
        </p:grpSpPr>
        <p:sp>
          <p:nvSpPr>
            <p:cNvPr id="44" name="Freeform 11">
              <a:extLst>
                <a:ext uri="{FF2B5EF4-FFF2-40B4-BE49-F238E27FC236}">
                  <a16:creationId xmlns:a16="http://schemas.microsoft.com/office/drawing/2014/main" id="{B2E5B960-0C5D-4F77-8E9F-9F3D883D8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5" name="Freeform 12">
              <a:extLst>
                <a:ext uri="{FF2B5EF4-FFF2-40B4-BE49-F238E27FC236}">
                  <a16:creationId xmlns:a16="http://schemas.microsoft.com/office/drawing/2014/main" id="{258E44FC-92AD-43A0-BB05-DB268C82D8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6" name="Freeform 13">
              <a:extLst>
                <a:ext uri="{FF2B5EF4-FFF2-40B4-BE49-F238E27FC236}">
                  <a16:creationId xmlns:a16="http://schemas.microsoft.com/office/drawing/2014/main" id="{C63D3083-A56C-4199-8DE0-63C8BE9EDF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7" name="Freeform 14">
              <a:extLst>
                <a:ext uri="{FF2B5EF4-FFF2-40B4-BE49-F238E27FC236}">
                  <a16:creationId xmlns:a16="http://schemas.microsoft.com/office/drawing/2014/main" id="{C7CD3581-635D-438F-A64F-68404E7AE0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8" name="Freeform 15">
              <a:extLst>
                <a:ext uri="{FF2B5EF4-FFF2-40B4-BE49-F238E27FC236}">
                  <a16:creationId xmlns:a16="http://schemas.microsoft.com/office/drawing/2014/main" id="{AD6904C0-211C-41A2-BDB8-3B07C90BBB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9" name="Freeform 16">
              <a:extLst>
                <a:ext uri="{FF2B5EF4-FFF2-40B4-BE49-F238E27FC236}">
                  <a16:creationId xmlns:a16="http://schemas.microsoft.com/office/drawing/2014/main" id="{B0837DA6-CAF9-4E78-A39E-6358EDE2B1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0" name="Freeform 17">
              <a:extLst>
                <a:ext uri="{FF2B5EF4-FFF2-40B4-BE49-F238E27FC236}">
                  <a16:creationId xmlns:a16="http://schemas.microsoft.com/office/drawing/2014/main" id="{0A99DD7D-3AB3-471E-842F-8AFEA09D07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1" name="Freeform 18">
              <a:extLst>
                <a:ext uri="{FF2B5EF4-FFF2-40B4-BE49-F238E27FC236}">
                  <a16:creationId xmlns:a16="http://schemas.microsoft.com/office/drawing/2014/main" id="{9C70B0D4-92FE-478F-86BD-93BA2C4DFC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2" name="Freeform 19">
              <a:extLst>
                <a:ext uri="{FF2B5EF4-FFF2-40B4-BE49-F238E27FC236}">
                  <a16:creationId xmlns:a16="http://schemas.microsoft.com/office/drawing/2014/main" id="{C9156BE6-11D4-4696-9E3F-C325BFAC81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3" name="Freeform 20">
              <a:extLst>
                <a:ext uri="{FF2B5EF4-FFF2-40B4-BE49-F238E27FC236}">
                  <a16:creationId xmlns:a16="http://schemas.microsoft.com/office/drawing/2014/main" id="{4E667226-1D20-4A9D-BBE3-AC17EA436F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4" name="Freeform 21">
              <a:extLst>
                <a:ext uri="{FF2B5EF4-FFF2-40B4-BE49-F238E27FC236}">
                  <a16:creationId xmlns:a16="http://schemas.microsoft.com/office/drawing/2014/main" id="{2F87E3B6-5202-4434-9B26-42B46774F3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5" name="Freeform 22">
              <a:extLst>
                <a:ext uri="{FF2B5EF4-FFF2-40B4-BE49-F238E27FC236}">
                  <a16:creationId xmlns:a16="http://schemas.microsoft.com/office/drawing/2014/main" id="{AEA5E85F-F1F4-40E4-A62C-95324F6749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40A75861-F6C5-44A9-B161-B03701CBDE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  <a:solidFill>
            <a:schemeClr val="tx2">
              <a:lumMod val="75000"/>
              <a:alpha val="70000"/>
            </a:schemeClr>
          </a:solidFill>
        </p:grpSpPr>
        <p:sp>
          <p:nvSpPr>
            <p:cNvPr id="58" name="Freeform 27">
              <a:extLst>
                <a:ext uri="{FF2B5EF4-FFF2-40B4-BE49-F238E27FC236}">
                  <a16:creationId xmlns:a16="http://schemas.microsoft.com/office/drawing/2014/main" id="{72EE642D-4F69-47C0-99BA-CE43503573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9" name="Freeform 28">
              <a:extLst>
                <a:ext uri="{FF2B5EF4-FFF2-40B4-BE49-F238E27FC236}">
                  <a16:creationId xmlns:a16="http://schemas.microsoft.com/office/drawing/2014/main" id="{26178CE4-DA2D-46EA-AB8D-341C5AC563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0" name="Freeform 29">
              <a:extLst>
                <a:ext uri="{FF2B5EF4-FFF2-40B4-BE49-F238E27FC236}">
                  <a16:creationId xmlns:a16="http://schemas.microsoft.com/office/drawing/2014/main" id="{698E9F53-8381-4FA5-A510-846925D242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1" name="Freeform 30">
              <a:extLst>
                <a:ext uri="{FF2B5EF4-FFF2-40B4-BE49-F238E27FC236}">
                  <a16:creationId xmlns:a16="http://schemas.microsoft.com/office/drawing/2014/main" id="{B13CE284-F21E-411B-BB8E-9C03B853CE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2" name="Freeform 31">
              <a:extLst>
                <a:ext uri="{FF2B5EF4-FFF2-40B4-BE49-F238E27FC236}">
                  <a16:creationId xmlns:a16="http://schemas.microsoft.com/office/drawing/2014/main" id="{23DF4578-4703-437C-A797-2A2D0CEE5F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3" name="Freeform 32">
              <a:extLst>
                <a:ext uri="{FF2B5EF4-FFF2-40B4-BE49-F238E27FC236}">
                  <a16:creationId xmlns:a16="http://schemas.microsoft.com/office/drawing/2014/main" id="{F878F330-AF64-4F8F-88FD-A4A408D6D3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4" name="Freeform 33">
              <a:extLst>
                <a:ext uri="{FF2B5EF4-FFF2-40B4-BE49-F238E27FC236}">
                  <a16:creationId xmlns:a16="http://schemas.microsoft.com/office/drawing/2014/main" id="{AC9B00BF-4FB7-42FA-BBBD-7DB54ED3F0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5" name="Freeform 34">
              <a:extLst>
                <a:ext uri="{FF2B5EF4-FFF2-40B4-BE49-F238E27FC236}">
                  <a16:creationId xmlns:a16="http://schemas.microsoft.com/office/drawing/2014/main" id="{BD3D64CA-2AAD-4609-8DAA-3EAD4609A6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6" name="Freeform 35">
              <a:extLst>
                <a:ext uri="{FF2B5EF4-FFF2-40B4-BE49-F238E27FC236}">
                  <a16:creationId xmlns:a16="http://schemas.microsoft.com/office/drawing/2014/main" id="{C669E05A-8550-4E91-B29E-E1912228EC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7" name="Freeform 36">
              <a:extLst>
                <a:ext uri="{FF2B5EF4-FFF2-40B4-BE49-F238E27FC236}">
                  <a16:creationId xmlns:a16="http://schemas.microsoft.com/office/drawing/2014/main" id="{F8C1FD53-1E8F-46CA-BC2D-FCEC4DAE0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8" name="Freeform 37">
              <a:extLst>
                <a:ext uri="{FF2B5EF4-FFF2-40B4-BE49-F238E27FC236}">
                  <a16:creationId xmlns:a16="http://schemas.microsoft.com/office/drawing/2014/main" id="{CC97A31F-CFDE-4EA3-98F1-13FDD16702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9" name="Freeform 38">
              <a:extLst>
                <a:ext uri="{FF2B5EF4-FFF2-40B4-BE49-F238E27FC236}">
                  <a16:creationId xmlns:a16="http://schemas.microsoft.com/office/drawing/2014/main" id="{9E1540E7-E6C3-4907-B70A-B175683655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71" name="Freeform 11">
            <a:extLst>
              <a:ext uri="{FF2B5EF4-FFF2-40B4-BE49-F238E27FC236}">
                <a16:creationId xmlns:a16="http://schemas.microsoft.com/office/drawing/2014/main" id="{1310EFE2-B91D-47E7-B117-C2A802800A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159" y="3411452"/>
            <a:ext cx="1098194" cy="514066"/>
          </a:xfrm>
          <a:custGeom>
            <a:avLst/>
            <a:gdLst>
              <a:gd name="connsiteX0" fmla="*/ 10000 w 10044"/>
              <a:gd name="connsiteY0" fmla="*/ 4701 h 9966"/>
              <a:gd name="connsiteX1" fmla="*/ 8559 w 10044"/>
              <a:gd name="connsiteY1" fmla="*/ 188 h 9966"/>
              <a:gd name="connsiteX2" fmla="*/ 8527 w 10044"/>
              <a:gd name="connsiteY2" fmla="*/ 94 h 9966"/>
              <a:gd name="connsiteX3" fmla="*/ 8438 w 10044"/>
              <a:gd name="connsiteY3" fmla="*/ 0 h 9966"/>
              <a:gd name="connsiteX4" fmla="*/ 7867 w 10044"/>
              <a:gd name="connsiteY4" fmla="*/ 0 h 9966"/>
              <a:gd name="connsiteX5" fmla="*/ 0 w 10044"/>
              <a:gd name="connsiteY5" fmla="*/ 70 h 9966"/>
              <a:gd name="connsiteX6" fmla="*/ 3132 w 10044"/>
              <a:gd name="connsiteY6" fmla="*/ 9763 h 9966"/>
              <a:gd name="connsiteX7" fmla="*/ 7867 w 10044"/>
              <a:gd name="connsiteY7" fmla="*/ 9966 h 9966"/>
              <a:gd name="connsiteX8" fmla="*/ 8438 w 10044"/>
              <a:gd name="connsiteY8" fmla="*/ 9966 h 9966"/>
              <a:gd name="connsiteX9" fmla="*/ 8527 w 10044"/>
              <a:gd name="connsiteY9" fmla="*/ 9872 h 9966"/>
              <a:gd name="connsiteX10" fmla="*/ 8559 w 10044"/>
              <a:gd name="connsiteY10" fmla="*/ 9778 h 9966"/>
              <a:gd name="connsiteX11" fmla="*/ 10000 w 10044"/>
              <a:gd name="connsiteY11" fmla="*/ 5265 h 9966"/>
              <a:gd name="connsiteX12" fmla="*/ 10000 w 10044"/>
              <a:gd name="connsiteY12" fmla="*/ 4701 h 9966"/>
              <a:gd name="connsiteX0" fmla="*/ 6839 w 6883"/>
              <a:gd name="connsiteY0" fmla="*/ 4885 h 10168"/>
              <a:gd name="connsiteX1" fmla="*/ 5405 w 6883"/>
              <a:gd name="connsiteY1" fmla="*/ 357 h 10168"/>
              <a:gd name="connsiteX2" fmla="*/ 5373 w 6883"/>
              <a:gd name="connsiteY2" fmla="*/ 262 h 10168"/>
              <a:gd name="connsiteX3" fmla="*/ 5284 w 6883"/>
              <a:gd name="connsiteY3" fmla="*/ 168 h 10168"/>
              <a:gd name="connsiteX4" fmla="*/ 4716 w 6883"/>
              <a:gd name="connsiteY4" fmla="*/ 168 h 10168"/>
              <a:gd name="connsiteX5" fmla="*/ 50 w 6883"/>
              <a:gd name="connsiteY5" fmla="*/ 0 h 10168"/>
              <a:gd name="connsiteX6" fmla="*/ 1 w 6883"/>
              <a:gd name="connsiteY6" fmla="*/ 9964 h 10168"/>
              <a:gd name="connsiteX7" fmla="*/ 4716 w 6883"/>
              <a:gd name="connsiteY7" fmla="*/ 10168 h 10168"/>
              <a:gd name="connsiteX8" fmla="*/ 5284 w 6883"/>
              <a:gd name="connsiteY8" fmla="*/ 10168 h 10168"/>
              <a:gd name="connsiteX9" fmla="*/ 5373 w 6883"/>
              <a:gd name="connsiteY9" fmla="*/ 10074 h 10168"/>
              <a:gd name="connsiteX10" fmla="*/ 5405 w 6883"/>
              <a:gd name="connsiteY10" fmla="*/ 9979 h 10168"/>
              <a:gd name="connsiteX11" fmla="*/ 6839 w 6883"/>
              <a:gd name="connsiteY11" fmla="*/ 5451 h 10168"/>
              <a:gd name="connsiteX12" fmla="*/ 6839 w 6883"/>
              <a:gd name="connsiteY12" fmla="*/ 4885 h 1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3" h="10168">
                <a:moveTo>
                  <a:pt x="6839" y="4885"/>
                </a:moveTo>
                <a:lnTo>
                  <a:pt x="5405" y="357"/>
                </a:lnTo>
                <a:cubicBezTo>
                  <a:pt x="5395" y="325"/>
                  <a:pt x="5383" y="294"/>
                  <a:pt x="5373" y="262"/>
                </a:cubicBezTo>
                <a:cubicBezTo>
                  <a:pt x="5344" y="168"/>
                  <a:pt x="5314" y="168"/>
                  <a:pt x="5284" y="168"/>
                </a:cubicBezTo>
                <a:lnTo>
                  <a:pt x="4716" y="168"/>
                </a:lnTo>
                <a:lnTo>
                  <a:pt x="50" y="0"/>
                </a:lnTo>
                <a:cubicBezTo>
                  <a:pt x="59" y="3322"/>
                  <a:pt x="-8" y="6643"/>
                  <a:pt x="1" y="9964"/>
                </a:cubicBezTo>
                <a:lnTo>
                  <a:pt x="4716" y="10168"/>
                </a:lnTo>
                <a:lnTo>
                  <a:pt x="5284" y="10168"/>
                </a:lnTo>
                <a:cubicBezTo>
                  <a:pt x="5314" y="10168"/>
                  <a:pt x="5344" y="10074"/>
                  <a:pt x="5373" y="10074"/>
                </a:cubicBezTo>
                <a:cubicBezTo>
                  <a:pt x="5373" y="9979"/>
                  <a:pt x="5405" y="9979"/>
                  <a:pt x="5405" y="9979"/>
                </a:cubicBezTo>
                <a:lnTo>
                  <a:pt x="6839" y="5451"/>
                </a:lnTo>
                <a:cubicBezTo>
                  <a:pt x="6898" y="5262"/>
                  <a:pt x="6898" y="5074"/>
                  <a:pt x="6839" y="4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288352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84E6AC68-1B9B-E649-B1AD-C0FFC387A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mají obě služby společné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424F9FD6-90E7-8EF5-0260-B5731CE061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795706"/>
          </a:xfrm>
        </p:spPr>
        <p:txBody>
          <a:bodyPr>
            <a:normAutofit fontScale="92500" lnSpcReduction="20000"/>
          </a:bodyPr>
          <a:lstStyle/>
          <a:p>
            <a:r>
              <a:rPr lang="cs-CZ" dirty="0"/>
              <a:t>Integrovaný přístup v podpoře klientů (fokus na závislostní poruchy i práci s onemocněním).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sz="1800" dirty="0"/>
              <a:t>Individuální (ne bezhraniční) přístup – každý klient prochází programem podle svých možností a potřeb.</a:t>
            </a:r>
          </a:p>
          <a:p>
            <a:pPr marL="0" indent="0">
              <a:buNone/>
            </a:pPr>
            <a:endParaRPr lang="cs-CZ" sz="1800" dirty="0"/>
          </a:p>
          <a:p>
            <a:r>
              <a:rPr lang="cs-CZ" sz="1800" dirty="0"/>
              <a:t>Pravidelná spolupráce týmu s psychiatrem.</a:t>
            </a:r>
          </a:p>
          <a:p>
            <a:pPr>
              <a:buFontTx/>
              <a:buChar char="-"/>
            </a:pPr>
            <a:endParaRPr lang="cs-CZ" sz="1800" dirty="0"/>
          </a:p>
          <a:p>
            <a:r>
              <a:rPr lang="cs-CZ" sz="1800" dirty="0"/>
              <a:t>Intenzivní zaměření na nejrůznější projevy psychického onemocnění, práce s dekompenzacemi klientů.</a:t>
            </a:r>
          </a:p>
          <a:p>
            <a:endParaRPr lang="cs-CZ" sz="1800" dirty="0"/>
          </a:p>
          <a:p>
            <a:r>
              <a:rPr lang="cs-CZ" sz="1800" dirty="0"/>
              <a:t>Počítáme se stabilizačními hospitalizacemi klientů.</a:t>
            </a:r>
          </a:p>
          <a:p>
            <a:pPr>
              <a:buFontTx/>
              <a:buChar char="-"/>
            </a:pPr>
            <a:endParaRPr lang="cs-CZ" sz="1800" dirty="0"/>
          </a:p>
          <a:p>
            <a:r>
              <a:rPr lang="cs-CZ" sz="1800" dirty="0"/>
              <a:t>Pružnost v přístupu (</a:t>
            </a:r>
            <a:r>
              <a:rPr lang="cs-CZ" sz="1800" dirty="0" err="1"/>
              <a:t>adiktologický</a:t>
            </a:r>
            <a:r>
              <a:rPr lang="cs-CZ" sz="1800" dirty="0"/>
              <a:t>, </a:t>
            </a:r>
            <a:r>
              <a:rPr lang="cs-CZ" sz="1800" dirty="0" err="1"/>
              <a:t>recovery</a:t>
            </a:r>
            <a:r>
              <a:rPr lang="cs-CZ" sz="1800" dirty="0"/>
              <a:t>, terapeutický), balancování mezi bohatostí programu a nepřiměřenou zátěží.</a:t>
            </a:r>
          </a:p>
          <a:p>
            <a:pPr>
              <a:buFontTx/>
              <a:buChar char="-"/>
            </a:pPr>
            <a:endParaRPr lang="cs-CZ" sz="18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56673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Rectangle 166">
            <a:extLst>
              <a:ext uri="{FF2B5EF4-FFF2-40B4-BE49-F238E27FC236}">
                <a16:creationId xmlns:a16="http://schemas.microsoft.com/office/drawing/2014/main" id="{A3D9AEEE-1CCD-43C0-BA3E-16D60A6E23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059079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A12774BC-D762-63A6-1CAF-449F9C84C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893" y="3101093"/>
            <a:ext cx="2454052" cy="3029344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200">
                <a:solidFill>
                  <a:schemeClr val="bg1"/>
                </a:solidFill>
              </a:rPr>
              <a:t>Co nám reforma přinesla</a:t>
            </a:r>
          </a:p>
        </p:txBody>
      </p:sp>
      <p:sp>
        <p:nvSpPr>
          <p:cNvPr id="169" name="Freeform 11">
            <a:extLst>
              <a:ext uri="{FF2B5EF4-FFF2-40B4-BE49-F238E27FC236}">
                <a16:creationId xmlns:a16="http://schemas.microsoft.com/office/drawing/2014/main" id="{60F880A6-33D3-4EEC-A780-B73559B9F2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159" y="3179901"/>
            <a:ext cx="1098194" cy="514066"/>
          </a:xfrm>
          <a:custGeom>
            <a:avLst/>
            <a:gdLst>
              <a:gd name="connsiteX0" fmla="*/ 10000 w 10044"/>
              <a:gd name="connsiteY0" fmla="*/ 4701 h 9966"/>
              <a:gd name="connsiteX1" fmla="*/ 8559 w 10044"/>
              <a:gd name="connsiteY1" fmla="*/ 188 h 9966"/>
              <a:gd name="connsiteX2" fmla="*/ 8527 w 10044"/>
              <a:gd name="connsiteY2" fmla="*/ 94 h 9966"/>
              <a:gd name="connsiteX3" fmla="*/ 8438 w 10044"/>
              <a:gd name="connsiteY3" fmla="*/ 0 h 9966"/>
              <a:gd name="connsiteX4" fmla="*/ 7867 w 10044"/>
              <a:gd name="connsiteY4" fmla="*/ 0 h 9966"/>
              <a:gd name="connsiteX5" fmla="*/ 0 w 10044"/>
              <a:gd name="connsiteY5" fmla="*/ 70 h 9966"/>
              <a:gd name="connsiteX6" fmla="*/ 3132 w 10044"/>
              <a:gd name="connsiteY6" fmla="*/ 9763 h 9966"/>
              <a:gd name="connsiteX7" fmla="*/ 7867 w 10044"/>
              <a:gd name="connsiteY7" fmla="*/ 9966 h 9966"/>
              <a:gd name="connsiteX8" fmla="*/ 8438 w 10044"/>
              <a:gd name="connsiteY8" fmla="*/ 9966 h 9966"/>
              <a:gd name="connsiteX9" fmla="*/ 8527 w 10044"/>
              <a:gd name="connsiteY9" fmla="*/ 9872 h 9966"/>
              <a:gd name="connsiteX10" fmla="*/ 8559 w 10044"/>
              <a:gd name="connsiteY10" fmla="*/ 9778 h 9966"/>
              <a:gd name="connsiteX11" fmla="*/ 10000 w 10044"/>
              <a:gd name="connsiteY11" fmla="*/ 5265 h 9966"/>
              <a:gd name="connsiteX12" fmla="*/ 10000 w 10044"/>
              <a:gd name="connsiteY12" fmla="*/ 4701 h 9966"/>
              <a:gd name="connsiteX0" fmla="*/ 6839 w 6883"/>
              <a:gd name="connsiteY0" fmla="*/ 4885 h 10168"/>
              <a:gd name="connsiteX1" fmla="*/ 5405 w 6883"/>
              <a:gd name="connsiteY1" fmla="*/ 357 h 10168"/>
              <a:gd name="connsiteX2" fmla="*/ 5373 w 6883"/>
              <a:gd name="connsiteY2" fmla="*/ 262 h 10168"/>
              <a:gd name="connsiteX3" fmla="*/ 5284 w 6883"/>
              <a:gd name="connsiteY3" fmla="*/ 168 h 10168"/>
              <a:gd name="connsiteX4" fmla="*/ 4716 w 6883"/>
              <a:gd name="connsiteY4" fmla="*/ 168 h 10168"/>
              <a:gd name="connsiteX5" fmla="*/ 50 w 6883"/>
              <a:gd name="connsiteY5" fmla="*/ 0 h 10168"/>
              <a:gd name="connsiteX6" fmla="*/ 1 w 6883"/>
              <a:gd name="connsiteY6" fmla="*/ 9964 h 10168"/>
              <a:gd name="connsiteX7" fmla="*/ 4716 w 6883"/>
              <a:gd name="connsiteY7" fmla="*/ 10168 h 10168"/>
              <a:gd name="connsiteX8" fmla="*/ 5284 w 6883"/>
              <a:gd name="connsiteY8" fmla="*/ 10168 h 10168"/>
              <a:gd name="connsiteX9" fmla="*/ 5373 w 6883"/>
              <a:gd name="connsiteY9" fmla="*/ 10074 h 10168"/>
              <a:gd name="connsiteX10" fmla="*/ 5405 w 6883"/>
              <a:gd name="connsiteY10" fmla="*/ 9979 h 10168"/>
              <a:gd name="connsiteX11" fmla="*/ 6839 w 6883"/>
              <a:gd name="connsiteY11" fmla="*/ 5451 h 10168"/>
              <a:gd name="connsiteX12" fmla="*/ 6839 w 6883"/>
              <a:gd name="connsiteY12" fmla="*/ 4885 h 1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3" h="10168">
                <a:moveTo>
                  <a:pt x="6839" y="4885"/>
                </a:moveTo>
                <a:lnTo>
                  <a:pt x="5405" y="357"/>
                </a:lnTo>
                <a:cubicBezTo>
                  <a:pt x="5395" y="325"/>
                  <a:pt x="5383" y="294"/>
                  <a:pt x="5373" y="262"/>
                </a:cubicBezTo>
                <a:cubicBezTo>
                  <a:pt x="5344" y="168"/>
                  <a:pt x="5314" y="168"/>
                  <a:pt x="5284" y="168"/>
                </a:cubicBezTo>
                <a:lnTo>
                  <a:pt x="4716" y="168"/>
                </a:lnTo>
                <a:lnTo>
                  <a:pt x="50" y="0"/>
                </a:lnTo>
                <a:cubicBezTo>
                  <a:pt x="59" y="3322"/>
                  <a:pt x="-8" y="6643"/>
                  <a:pt x="1" y="9964"/>
                </a:cubicBezTo>
                <a:lnTo>
                  <a:pt x="4716" y="10168"/>
                </a:lnTo>
                <a:lnTo>
                  <a:pt x="5284" y="10168"/>
                </a:lnTo>
                <a:cubicBezTo>
                  <a:pt x="5314" y="10168"/>
                  <a:pt x="5344" y="10074"/>
                  <a:pt x="5373" y="10074"/>
                </a:cubicBezTo>
                <a:cubicBezTo>
                  <a:pt x="5373" y="9979"/>
                  <a:pt x="5405" y="9979"/>
                  <a:pt x="5405" y="9979"/>
                </a:cubicBezTo>
                <a:lnTo>
                  <a:pt x="6839" y="5451"/>
                </a:lnTo>
                <a:cubicBezTo>
                  <a:pt x="6898" y="5262"/>
                  <a:pt x="6898" y="5074"/>
                  <a:pt x="6839" y="4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171" name="Rectangle 170">
            <a:extLst>
              <a:ext uri="{FF2B5EF4-FFF2-40B4-BE49-F238E27FC236}">
                <a16:creationId xmlns:a16="http://schemas.microsoft.com/office/drawing/2014/main" id="{2C6246ED-0535-4496-A8F6-1E80CC4EB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95736" y="0"/>
            <a:ext cx="739626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3" name="Zástupný obsah 4">
            <a:extLst>
              <a:ext uri="{FF2B5EF4-FFF2-40B4-BE49-F238E27FC236}">
                <a16:creationId xmlns:a16="http://schemas.microsoft.com/office/drawing/2014/main" id="{BBEBC183-D269-8232-C638-0659C6DF873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7784209"/>
              </p:ext>
            </p:extLst>
          </p:nvPr>
        </p:nvGraphicFramePr>
        <p:xfrm>
          <a:off x="4713144" y="641551"/>
          <a:ext cx="6832212" cy="52647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22344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8CD25866-F15D-40A4-AEC5-47C044637A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DCB8E995-36E8-40B6-82D4-F52DE2987B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DF54AEB5-68B5-46AE-B8F0-EEBE5DFED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E3F708CB-F094-4EE7-8AD5-A462F1DF8B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ECFCFB22-E8B5-4FAC-A354-E7E0CE6F2B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ED1DB3B4-A6DC-476F-986E-DF361EE842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4EE13DFA-3489-4DE6-9154-34D9CB4005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5CD12D51-F9A8-4CC9-B9C9-206EAFD8C1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266B326C-1178-40F9-A265-6067D363B4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12F3B319-F00B-4755-BC54-95511E21DB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3079D7BD-8A3F-47F6-8407-D9DA96FF35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1F97C31C-8585-43FB-924B-8ADD651233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A33E1C89-7E74-49BF-A5D1-9A352ED03E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C4A17ED-96AA-44A6-A050-E1A7A1CDD9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25" name="Freeform 27">
              <a:extLst>
                <a:ext uri="{FF2B5EF4-FFF2-40B4-BE49-F238E27FC236}">
                  <a16:creationId xmlns:a16="http://schemas.microsoft.com/office/drawing/2014/main" id="{FBB2A87E-3E24-4A6F-9FD8-0F1436D4D3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6" name="Freeform 28">
              <a:extLst>
                <a:ext uri="{FF2B5EF4-FFF2-40B4-BE49-F238E27FC236}">
                  <a16:creationId xmlns:a16="http://schemas.microsoft.com/office/drawing/2014/main" id="{257F945B-2AA3-4328-BFF5-20DE64011B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7" name="Freeform 29">
              <a:extLst>
                <a:ext uri="{FF2B5EF4-FFF2-40B4-BE49-F238E27FC236}">
                  <a16:creationId xmlns:a16="http://schemas.microsoft.com/office/drawing/2014/main" id="{E1A7230F-6A6F-403C-9D83-7176E28525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8" name="Freeform 30">
              <a:extLst>
                <a:ext uri="{FF2B5EF4-FFF2-40B4-BE49-F238E27FC236}">
                  <a16:creationId xmlns:a16="http://schemas.microsoft.com/office/drawing/2014/main" id="{E33E315A-9CB0-460E-A8B7-0A064BBFA0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31">
              <a:extLst>
                <a:ext uri="{FF2B5EF4-FFF2-40B4-BE49-F238E27FC236}">
                  <a16:creationId xmlns:a16="http://schemas.microsoft.com/office/drawing/2014/main" id="{22CAAD33-CFAD-4E61-82AE-0C6F838530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32">
              <a:extLst>
                <a:ext uri="{FF2B5EF4-FFF2-40B4-BE49-F238E27FC236}">
                  <a16:creationId xmlns:a16="http://schemas.microsoft.com/office/drawing/2014/main" id="{1A20E13C-2540-4000-A13B-8F781100E3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3">
              <a:extLst>
                <a:ext uri="{FF2B5EF4-FFF2-40B4-BE49-F238E27FC236}">
                  <a16:creationId xmlns:a16="http://schemas.microsoft.com/office/drawing/2014/main" id="{51EF0A01-E03D-448B-B12E-D5BFC6D0D2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4">
              <a:extLst>
                <a:ext uri="{FF2B5EF4-FFF2-40B4-BE49-F238E27FC236}">
                  <a16:creationId xmlns:a16="http://schemas.microsoft.com/office/drawing/2014/main" id="{58286A03-168E-477B-8876-2C53E4950D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5">
              <a:extLst>
                <a:ext uri="{FF2B5EF4-FFF2-40B4-BE49-F238E27FC236}">
                  <a16:creationId xmlns:a16="http://schemas.microsoft.com/office/drawing/2014/main" id="{3DFFC705-1899-4E4C-AE76-F85BAF2F66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6">
              <a:extLst>
                <a:ext uri="{FF2B5EF4-FFF2-40B4-BE49-F238E27FC236}">
                  <a16:creationId xmlns:a16="http://schemas.microsoft.com/office/drawing/2014/main" id="{01C9598D-BDF6-4A24-83B6-4DCA4D1349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5" name="Freeform 37">
              <a:extLst>
                <a:ext uri="{FF2B5EF4-FFF2-40B4-BE49-F238E27FC236}">
                  <a16:creationId xmlns:a16="http://schemas.microsoft.com/office/drawing/2014/main" id="{950C8213-67CD-4DEF-AA44-8BB3101392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6" name="Freeform 38">
              <a:extLst>
                <a:ext uri="{FF2B5EF4-FFF2-40B4-BE49-F238E27FC236}">
                  <a16:creationId xmlns:a16="http://schemas.microsoft.com/office/drawing/2014/main" id="{2016FE1D-E3EB-4CF6-809B-159872CC7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CE6C63DC-BAE4-42B6-8FDF-F6467C2D2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Freeform 6">
            <a:extLst>
              <a:ext uri="{FF2B5EF4-FFF2-40B4-BE49-F238E27FC236}">
                <a16:creationId xmlns:a16="http://schemas.microsoft.com/office/drawing/2014/main" id="{5BD23F8E-2E78-4C84-8EFB-FE6C8ACB7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57ABABA7-0420-4200-9B65-1C1967CE93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A03E380-9CD1-4ABA-A763-9F9D252B89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6009967" y="0"/>
            <a:ext cx="6176982" cy="6853245"/>
            <a:chOff x="2487613" y="285750"/>
            <a:chExt cx="2428876" cy="5654676"/>
          </a:xfrm>
          <a:solidFill>
            <a:schemeClr val="bg2">
              <a:lumMod val="90000"/>
            </a:schemeClr>
          </a:solidFill>
        </p:grpSpPr>
        <p:sp>
          <p:nvSpPr>
            <p:cNvPr id="45" name="Freeform 11">
              <a:extLst>
                <a:ext uri="{FF2B5EF4-FFF2-40B4-BE49-F238E27FC236}">
                  <a16:creationId xmlns:a16="http://schemas.microsoft.com/office/drawing/2014/main" id="{66E01B84-4C2B-4DE5-90C8-9C4001A75B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6" name="Freeform 12">
              <a:extLst>
                <a:ext uri="{FF2B5EF4-FFF2-40B4-BE49-F238E27FC236}">
                  <a16:creationId xmlns:a16="http://schemas.microsoft.com/office/drawing/2014/main" id="{64CE5A7A-D5C5-4FE5-860C-0B5748FDEE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7" name="Freeform 13">
              <a:extLst>
                <a:ext uri="{FF2B5EF4-FFF2-40B4-BE49-F238E27FC236}">
                  <a16:creationId xmlns:a16="http://schemas.microsoft.com/office/drawing/2014/main" id="{016A7D2A-6EEA-47B8-A763-7D82E41B3C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8" name="Freeform 14">
              <a:extLst>
                <a:ext uri="{FF2B5EF4-FFF2-40B4-BE49-F238E27FC236}">
                  <a16:creationId xmlns:a16="http://schemas.microsoft.com/office/drawing/2014/main" id="{E758F6E7-6DEC-48D0-ACB1-E5E26B13E6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9" name="Freeform 15">
              <a:extLst>
                <a:ext uri="{FF2B5EF4-FFF2-40B4-BE49-F238E27FC236}">
                  <a16:creationId xmlns:a16="http://schemas.microsoft.com/office/drawing/2014/main" id="{B56657FF-C027-42E7-859B-902929B6FA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0" name="Freeform 16">
              <a:extLst>
                <a:ext uri="{FF2B5EF4-FFF2-40B4-BE49-F238E27FC236}">
                  <a16:creationId xmlns:a16="http://schemas.microsoft.com/office/drawing/2014/main" id="{79047F2A-5978-46C6-B3A2-54AAC2136B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1" name="Freeform 17">
              <a:extLst>
                <a:ext uri="{FF2B5EF4-FFF2-40B4-BE49-F238E27FC236}">
                  <a16:creationId xmlns:a16="http://schemas.microsoft.com/office/drawing/2014/main" id="{F3BE8FD1-0A72-4640-AC7A-2E057273F8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2" name="Freeform 18">
              <a:extLst>
                <a:ext uri="{FF2B5EF4-FFF2-40B4-BE49-F238E27FC236}">
                  <a16:creationId xmlns:a16="http://schemas.microsoft.com/office/drawing/2014/main" id="{752FC782-A372-4D11-B20D-958955E564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3" name="Freeform 19">
              <a:extLst>
                <a:ext uri="{FF2B5EF4-FFF2-40B4-BE49-F238E27FC236}">
                  <a16:creationId xmlns:a16="http://schemas.microsoft.com/office/drawing/2014/main" id="{AA00B2F1-BEE2-444A-8249-C8E3212CA1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4" y="468286"/>
              <a:ext cx="1768475" cy="4262464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4" name="Freeform 20">
              <a:extLst>
                <a:ext uri="{FF2B5EF4-FFF2-40B4-BE49-F238E27FC236}">
                  <a16:creationId xmlns:a16="http://schemas.microsoft.com/office/drawing/2014/main" id="{E7F5747E-514B-4CF7-B6B0-DAD7149097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5" name="Freeform 21">
              <a:extLst>
                <a:ext uri="{FF2B5EF4-FFF2-40B4-BE49-F238E27FC236}">
                  <a16:creationId xmlns:a16="http://schemas.microsoft.com/office/drawing/2014/main" id="{931614BB-1593-40ED-8113-2BD1187055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6" name="Freeform 22">
              <a:extLst>
                <a:ext uri="{FF2B5EF4-FFF2-40B4-BE49-F238E27FC236}">
                  <a16:creationId xmlns:a16="http://schemas.microsoft.com/office/drawing/2014/main" id="{2691871F-F15C-4E19-BC9C-78E5748D74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58" name="Freeform 6">
            <a:extLst>
              <a:ext uri="{FF2B5EF4-FFF2-40B4-BE49-F238E27FC236}">
                <a16:creationId xmlns:a16="http://schemas.microsoft.com/office/drawing/2014/main" id="{8576F020-8157-45CE-B1D9-6FA47AFEB4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1159566"/>
            <a:ext cx="7560245" cy="453886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322BFE40-C6FB-E2F9-6EB1-A4A11C656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7215" y="1318590"/>
            <a:ext cx="5102159" cy="422082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>
                <a:solidFill>
                  <a:srgbClr val="FFFFFF"/>
                </a:solidFill>
              </a:rPr>
              <a:t>Reforma psychiatrické péče tuto spolupráci započala a načrtla její možné směry.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42FCB7D3-D919-3594-8DDC-53F5175C4A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12032" y="804334"/>
            <a:ext cx="3675634" cy="524933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dirty="0" err="1">
                <a:solidFill>
                  <a:schemeClr val="tx1"/>
                </a:solidFill>
              </a:rPr>
              <a:t>Vnímáme</a:t>
            </a:r>
            <a:r>
              <a:rPr lang="en-US" sz="3600" dirty="0">
                <a:solidFill>
                  <a:schemeClr val="tx1"/>
                </a:solidFill>
              </a:rPr>
              <a:t> </a:t>
            </a:r>
            <a:r>
              <a:rPr lang="en-US" sz="3600" dirty="0" err="1">
                <a:solidFill>
                  <a:schemeClr val="tx1"/>
                </a:solidFill>
              </a:rPr>
              <a:t>jako</a:t>
            </a:r>
            <a:r>
              <a:rPr lang="en-US" sz="3600" dirty="0">
                <a:solidFill>
                  <a:schemeClr val="tx1"/>
                </a:solidFill>
              </a:rPr>
              <a:t> </a:t>
            </a:r>
            <a:r>
              <a:rPr lang="en-US" sz="3600" dirty="0" err="1">
                <a:solidFill>
                  <a:schemeClr val="tx1"/>
                </a:solidFill>
              </a:rPr>
              <a:t>nutné</a:t>
            </a:r>
            <a:r>
              <a:rPr lang="en-US" sz="3600" dirty="0">
                <a:solidFill>
                  <a:schemeClr val="tx1"/>
                </a:solidFill>
              </a:rPr>
              <a:t> v </a:t>
            </a:r>
            <a:r>
              <a:rPr lang="en-US" sz="3600" dirty="0" err="1">
                <a:solidFill>
                  <a:schemeClr val="tx1"/>
                </a:solidFill>
              </a:rPr>
              <a:t>započaté</a:t>
            </a:r>
            <a:r>
              <a:rPr lang="en-US" sz="3600" dirty="0">
                <a:solidFill>
                  <a:schemeClr val="tx1"/>
                </a:solidFill>
              </a:rPr>
              <a:t> </a:t>
            </a:r>
            <a:r>
              <a:rPr lang="en-US" sz="3600" dirty="0" err="1">
                <a:solidFill>
                  <a:schemeClr val="tx1"/>
                </a:solidFill>
              </a:rPr>
              <a:t>cestě</a:t>
            </a:r>
            <a:r>
              <a:rPr lang="en-US" sz="3600" dirty="0">
                <a:solidFill>
                  <a:schemeClr val="tx1"/>
                </a:solidFill>
              </a:rPr>
              <a:t> </a:t>
            </a:r>
            <a:r>
              <a:rPr lang="en-US" sz="3600" dirty="0" err="1">
                <a:solidFill>
                  <a:schemeClr val="tx1"/>
                </a:solidFill>
              </a:rPr>
              <a:t>dále</a:t>
            </a:r>
            <a:r>
              <a:rPr lang="en-US" sz="3600" dirty="0">
                <a:solidFill>
                  <a:schemeClr val="tx1"/>
                </a:solidFill>
              </a:rPr>
              <a:t> </a:t>
            </a:r>
            <a:r>
              <a:rPr lang="en-US" sz="3600" dirty="0" err="1">
                <a:solidFill>
                  <a:schemeClr val="tx1"/>
                </a:solidFill>
              </a:rPr>
              <a:t>pokračovat</a:t>
            </a:r>
            <a:r>
              <a:rPr lang="en-US" sz="3600" dirty="0">
                <a:solidFill>
                  <a:schemeClr val="tx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996226313"/>
      </p:ext>
    </p:extLst>
  </p:cSld>
  <p:clrMapOvr>
    <a:masterClrMapping/>
  </p:clrMapOvr>
</p:sld>
</file>

<file path=ppt/theme/theme1.xml><?xml version="1.0" encoding="utf-8"?>
<a:theme xmlns:a="http://schemas.openxmlformats.org/drawingml/2006/main" name="Stébla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324</TotalTime>
  <Words>679</Words>
  <Application>Microsoft Office PowerPoint</Application>
  <PresentationFormat>Širokoúhlá obrazovka</PresentationFormat>
  <Paragraphs>83</Paragraphs>
  <Slides>11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6" baseType="lpstr">
      <vt:lpstr>Arial</vt:lpstr>
      <vt:lpstr>Calibri</vt:lpstr>
      <vt:lpstr>Century Gothic</vt:lpstr>
      <vt:lpstr>Wingdings 3</vt:lpstr>
      <vt:lpstr>Stébla</vt:lpstr>
      <vt:lpstr>Služby pro osoby s duální diagnózou Terapeutická komunita Sejřek a Následná péče Kolping</vt:lpstr>
      <vt:lpstr>Vztah TKS a NPK k reformě psychiatrické péče</vt:lpstr>
      <vt:lpstr>Služby na pomezí adiktologie a služeb pro osoby s duševním onemocněním</vt:lpstr>
      <vt:lpstr>Cílová skupina – osoby s DD</vt:lpstr>
      <vt:lpstr>Kontraindikace k přijetí</vt:lpstr>
      <vt:lpstr>Terapeutická komunita Sejřek a Následná péče Kolping přináší systém léčby a doléčování osob s DD, dohromady mohou nabídnout více než 2 roky pobytového programu a následnou ambulantní podporu. Nabízí v ČR zatím ojedinělý integrovaný přístup v péči o osoby s DD. </vt:lpstr>
      <vt:lpstr>Co mají obě služby společné</vt:lpstr>
      <vt:lpstr>Co nám reforma přinesla</vt:lpstr>
      <vt:lpstr>Reforma psychiatrické péče tuto spolupráci započala a načrtla její možné směry.</vt:lpstr>
      <vt:lpstr>Ohrožení a potřeby našich služeb</vt:lpstr>
      <vt:lpstr>Děkuji za pozornost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Služby pro osoby s duální diagnózou Terapeutická komunita Sejřek a Následná péče Kolping</dc:title>
  <dc:creator>Tereza Pelantová - Kolping.cz</dc:creator>
  <cp:lastModifiedBy>Tereza Pelantová - Kolping.cz</cp:lastModifiedBy>
  <cp:revision>5</cp:revision>
  <dcterms:created xsi:type="dcterms:W3CDTF">2023-03-30T09:46:58Z</dcterms:created>
  <dcterms:modified xsi:type="dcterms:W3CDTF">2023-04-03T10:29:47Z</dcterms:modified>
</cp:coreProperties>
</file>