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77" r:id="rId4"/>
    <p:sldId id="280" r:id="rId5"/>
    <p:sldId id="281" r:id="rId6"/>
    <p:sldId id="282" r:id="rId7"/>
    <p:sldId id="283" r:id="rId8"/>
    <p:sldId id="284" r:id="rId9"/>
    <p:sldId id="285" r:id="rId10"/>
    <p:sldId id="286" r:id="rId11"/>
    <p:sldId id="287" r:id="rId12"/>
    <p:sldId id="288" r:id="rId13"/>
    <p:sldId id="290" r:id="rId14"/>
    <p:sldId id="262" r:id="rId15"/>
  </p:sldIdLst>
  <p:sldSz cx="12192000" cy="6858000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7CB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5" d="100"/>
          <a:sy n="65" d="100"/>
        </p:scale>
        <p:origin x="700" y="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 smtClean="0"/>
              <a:t>Kliknutím můžete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4EAA25-9854-412C-BD6C-77318B093983}" type="datetimeFigureOut">
              <a:rPr lang="cs-CZ" smtClean="0"/>
              <a:t>03.04.2023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2436D-8445-4F24-A75E-D8DCC959828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671746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4EAA25-9854-412C-BD6C-77318B093983}" type="datetimeFigureOut">
              <a:rPr lang="cs-CZ" smtClean="0"/>
              <a:t>03.04.2023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2436D-8445-4F24-A75E-D8DCC959828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423216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4EAA25-9854-412C-BD6C-77318B093983}" type="datetimeFigureOut">
              <a:rPr lang="cs-CZ" smtClean="0"/>
              <a:t>03.04.2023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2436D-8445-4F24-A75E-D8DCC959828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292873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4EAA25-9854-412C-BD6C-77318B093983}" type="datetimeFigureOut">
              <a:rPr lang="cs-CZ" smtClean="0"/>
              <a:t>03.04.2023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2436D-8445-4F24-A75E-D8DCC959828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63381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4EAA25-9854-412C-BD6C-77318B093983}" type="datetimeFigureOut">
              <a:rPr lang="cs-CZ" smtClean="0"/>
              <a:t>03.04.2023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2436D-8445-4F24-A75E-D8DCC959828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017956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4EAA25-9854-412C-BD6C-77318B093983}" type="datetimeFigureOut">
              <a:rPr lang="cs-CZ" smtClean="0"/>
              <a:t>03.04.2023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2436D-8445-4F24-A75E-D8DCC959828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04830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4EAA25-9854-412C-BD6C-77318B093983}" type="datetimeFigureOut">
              <a:rPr lang="cs-CZ" smtClean="0"/>
              <a:t>03.04.2023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2436D-8445-4F24-A75E-D8DCC959828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272797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4EAA25-9854-412C-BD6C-77318B093983}" type="datetimeFigureOut">
              <a:rPr lang="cs-CZ" smtClean="0"/>
              <a:t>03.04.2023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2436D-8445-4F24-A75E-D8DCC959828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341353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4EAA25-9854-412C-BD6C-77318B093983}" type="datetimeFigureOut">
              <a:rPr lang="cs-CZ" smtClean="0"/>
              <a:t>03.04.2023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2436D-8445-4F24-A75E-D8DCC959828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377225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4EAA25-9854-412C-BD6C-77318B093983}" type="datetimeFigureOut">
              <a:rPr lang="cs-CZ" smtClean="0"/>
              <a:t>03.04.2023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2436D-8445-4F24-A75E-D8DCC959828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216482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4EAA25-9854-412C-BD6C-77318B093983}" type="datetimeFigureOut">
              <a:rPr lang="cs-CZ" smtClean="0"/>
              <a:t>03.04.2023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2436D-8445-4F24-A75E-D8DCC959828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970466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4EAA25-9854-412C-BD6C-77318B093983}" type="datetimeFigureOut">
              <a:rPr lang="cs-CZ" smtClean="0"/>
              <a:t>03.04.2023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52436D-8445-4F24-A75E-D8DCC959828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501140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cs-CZ" sz="4800" dirty="0" err="1" smtClean="0">
                <a:solidFill>
                  <a:srgbClr val="007CB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Gate</a:t>
            </a:r>
            <a:r>
              <a:rPr lang="cs-CZ" sz="4800" dirty="0" smtClean="0">
                <a:solidFill>
                  <a:srgbClr val="007CB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4800" dirty="0" err="1" smtClean="0">
                <a:solidFill>
                  <a:srgbClr val="007CB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keeping</a:t>
            </a:r>
            <a:r>
              <a:rPr lang="cs-CZ" sz="4800" dirty="0" smtClean="0">
                <a:solidFill>
                  <a:srgbClr val="007CB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v okresech JMK a zkušenost z práce terénních týmů a okresech JMK</a:t>
            </a:r>
            <a:endParaRPr lang="cs-CZ" sz="4800" dirty="0">
              <a:solidFill>
                <a:srgbClr val="007CB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cs-CZ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PhDr. Marie Zimmermannová</a:t>
            </a:r>
          </a:p>
          <a:p>
            <a:r>
              <a:rPr lang="cs-CZ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Mgr. Klára Zárubová</a:t>
            </a:r>
            <a:endParaRPr lang="cs-CZ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735637"/>
            <a:ext cx="1696469" cy="1122363"/>
          </a:xfrm>
          <a:prstGeom prst="rect">
            <a:avLst/>
          </a:prstGeom>
        </p:spPr>
      </p:pic>
      <p:pic>
        <p:nvPicPr>
          <p:cNvPr id="5" name="Obrázek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78189" y="0"/>
            <a:ext cx="2013811" cy="8870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191611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3200" dirty="0" smtClean="0">
                <a:solidFill>
                  <a:srgbClr val="007CB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Výstup</a:t>
            </a:r>
            <a:endParaRPr lang="cs-CZ" sz="3200" dirty="0">
              <a:solidFill>
                <a:srgbClr val="007CB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sz="2400" dirty="0"/>
              <a:t>Komplexní mapování napříč </a:t>
            </a:r>
            <a:r>
              <a:rPr lang="cs-CZ" sz="2400" dirty="0" err="1"/>
              <a:t>sociálně-zdravotní-školskou</a:t>
            </a:r>
            <a:r>
              <a:rPr lang="cs-CZ" sz="2400" dirty="0"/>
              <a:t> oblastí – nový vhled do situace. Před mapování nebylo identifikováno vývojové komplexní trauma u dětí, nebyla dosud identifikována potřeba cíleně a komplexně se zaměřit na duševní zdraví dětí jinak, než v rámci hospitalizací – najití a následný rozvoj nových zdrojů pro řešení (třídní učitel) </a:t>
            </a:r>
          </a:p>
          <a:p>
            <a:r>
              <a:rPr lang="cs-CZ" sz="2400" dirty="0"/>
              <a:t>Předejití další hospitalizace – výchovné problémy se neřešili ihned prostřednictvím hospitalizace, ale stanovením zvládacích mechanismů napříč sektory (zejména ve spolupráci s třídním učitelem)</a:t>
            </a:r>
          </a:p>
          <a:p>
            <a:pPr marL="0" indent="0">
              <a:buNone/>
            </a:pPr>
            <a:endParaRPr lang="cs-CZ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78189" y="0"/>
            <a:ext cx="2013811" cy="887022"/>
          </a:xfrm>
          <a:prstGeom prst="rect">
            <a:avLst/>
          </a:prstGeom>
        </p:spPr>
      </p:pic>
      <p:pic>
        <p:nvPicPr>
          <p:cNvPr id="5" name="Obrázek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735637"/>
            <a:ext cx="1696469" cy="1122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089436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3200" dirty="0">
                <a:solidFill>
                  <a:srgbClr val="007CB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Výzvy pro okresy X Národní akční plán pro duševního zdraví 2020 - 2030</a:t>
            </a:r>
            <a:endParaRPr lang="cs-CZ" sz="3200" dirty="0">
              <a:solidFill>
                <a:srgbClr val="007CB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dirty="0"/>
              <a:t>STRATEGICKÝ CÍL 4: </a:t>
            </a:r>
            <a:r>
              <a:rPr lang="cs-CZ" dirty="0">
                <a:solidFill>
                  <a:srgbClr val="007CBF"/>
                </a:solidFill>
              </a:rPr>
              <a:t>Zajištění plné dostupnosti služeb v oblasti duševního zdraví v čase, místě, kapacitě i ceně, zajištění jejich dostupnosti v komunitě dle potřeby.</a:t>
            </a:r>
          </a:p>
          <a:p>
            <a:endParaRPr lang="cs-CZ" dirty="0"/>
          </a:p>
          <a:p>
            <a:r>
              <a:rPr lang="cs-CZ" dirty="0"/>
              <a:t>Systémové </a:t>
            </a:r>
            <a:r>
              <a:rPr lang="cs-CZ" dirty="0" err="1"/>
              <a:t>celokrajeské</a:t>
            </a:r>
            <a:r>
              <a:rPr lang="cs-CZ" dirty="0"/>
              <a:t> řešení plánování rozvoje sociálních služeb v jednotlivých ORP dle potřebnosti v souladu s cíli v NAPZ </a:t>
            </a:r>
            <a:r>
              <a:rPr lang="cs-CZ" b="1" dirty="0">
                <a:solidFill>
                  <a:srgbClr val="007CBF"/>
                </a:solidFill>
              </a:rPr>
              <a:t>= efektivní síť péče o duševní zdraví i v odlehlých částech kraje mimo Brno </a:t>
            </a:r>
            <a:endParaRPr lang="cs-CZ" dirty="0">
              <a:solidFill>
                <a:srgbClr val="007CBF"/>
              </a:solidFill>
            </a:endParaRPr>
          </a:p>
          <a:p>
            <a:pPr marL="0" indent="0">
              <a:buNone/>
            </a:pPr>
            <a:endParaRPr lang="cs-CZ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78189" y="0"/>
            <a:ext cx="2013811" cy="887022"/>
          </a:xfrm>
          <a:prstGeom prst="rect">
            <a:avLst/>
          </a:prstGeom>
        </p:spPr>
      </p:pic>
      <p:pic>
        <p:nvPicPr>
          <p:cNvPr id="5" name="Obrázek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735637"/>
            <a:ext cx="1696469" cy="1122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133548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3200" dirty="0" smtClean="0">
                <a:solidFill>
                  <a:srgbClr val="007CB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Výzvy pro okresy X Národní akční plán pro duševního zdraví 2020 - 2030</a:t>
            </a:r>
            <a:endParaRPr lang="cs-CZ" sz="3200" dirty="0">
              <a:solidFill>
                <a:srgbClr val="007CB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cs-CZ" sz="1900" b="1" dirty="0">
                <a:solidFill>
                  <a:srgbClr val="007CBF"/>
                </a:solidFill>
              </a:rPr>
              <a:t>STRATEGICKÝ CÍL 2 z </a:t>
            </a:r>
            <a:r>
              <a:rPr lang="cs-CZ" sz="1900" b="1" dirty="0" smtClean="0">
                <a:solidFill>
                  <a:srgbClr val="007CBF"/>
                </a:solidFill>
              </a:rPr>
              <a:t>NAPDZ</a:t>
            </a:r>
            <a:r>
              <a:rPr lang="cs-CZ" sz="1900" b="1" dirty="0">
                <a:solidFill>
                  <a:srgbClr val="007CBF"/>
                </a:solidFill>
              </a:rPr>
              <a:t>:</a:t>
            </a:r>
          </a:p>
          <a:p>
            <a:pPr marL="0" indent="0">
              <a:buNone/>
            </a:pPr>
            <a:r>
              <a:rPr lang="cs-CZ" sz="1900" b="1" dirty="0">
                <a:solidFill>
                  <a:srgbClr val="007CBF"/>
                </a:solidFill>
              </a:rPr>
              <a:t>Zajištění toho, aby měl každý člověk srovnatelnou příležitost na duševní zdraví v průběhu celého svého života, především ti nejvíce zranitelní nebo v riziku</a:t>
            </a:r>
          </a:p>
          <a:p>
            <a:pPr marL="0" indent="0">
              <a:buNone/>
            </a:pPr>
            <a:endParaRPr lang="cs-CZ" sz="1400" dirty="0"/>
          </a:p>
          <a:p>
            <a:pPr marL="0" indent="0">
              <a:buNone/>
            </a:pPr>
            <a:r>
              <a:rPr lang="cs-CZ" sz="1800" dirty="0"/>
              <a:t>Výzva pro </a:t>
            </a:r>
            <a:r>
              <a:rPr lang="cs-CZ" sz="1800" dirty="0" err="1"/>
              <a:t>okersy</a:t>
            </a:r>
            <a:r>
              <a:rPr lang="cs-CZ" sz="1800" dirty="0"/>
              <a:t>: </a:t>
            </a:r>
          </a:p>
          <a:p>
            <a:r>
              <a:rPr lang="cs-CZ" sz="1800" dirty="0"/>
              <a:t>V některých ORP se začíná cíleně řešit duševní zdraví dětí a dospělých podporou v rámci sociálních pracovníků a služeb jednotlivých MÚ namísto rozvoje specializovaných zdravotně-sociálních terénních týmů.</a:t>
            </a:r>
          </a:p>
          <a:p>
            <a:r>
              <a:rPr lang="cs-CZ" sz="1800" dirty="0"/>
              <a:t>Významně poddimenzovaná podpora dětí a dospívajících v jednotlivých ORP prostřednictvím zdravotně sociálních terénních týmů. Pokud nebudeme řešit duševní zdraví dětí a dospívajících objevujícími se dostupnými možnostmi, problémy budou narůstat v čase. </a:t>
            </a:r>
            <a:r>
              <a:rPr lang="cs-CZ" sz="1800" b="1" dirty="0">
                <a:solidFill>
                  <a:srgbClr val="007CBF"/>
                </a:solidFill>
              </a:rPr>
              <a:t>JMK má potenciál zajistit dostupnou terénní podporu dětí a mladistvých s psychickými </a:t>
            </a:r>
            <a:r>
              <a:rPr lang="cs-CZ" sz="1800" b="1" dirty="0" smtClean="0">
                <a:solidFill>
                  <a:srgbClr val="007CBF"/>
                </a:solidFill>
              </a:rPr>
              <a:t>obtížemi, NNO mají zájem tyto </a:t>
            </a:r>
            <a:r>
              <a:rPr lang="cs-CZ" sz="1800" b="1" dirty="0">
                <a:solidFill>
                  <a:srgbClr val="007CBF"/>
                </a:solidFill>
              </a:rPr>
              <a:t>týmy realizovat. </a:t>
            </a:r>
          </a:p>
          <a:p>
            <a:r>
              <a:rPr lang="cs-CZ" sz="1800" dirty="0"/>
              <a:t>Vznik CDZ (pro děti, pro dospělé) v jednotlivých okresech mimo Brno není z personálních důvodů pravděpodobné. </a:t>
            </a:r>
            <a:r>
              <a:rPr lang="cs-CZ" sz="1800" b="1" dirty="0">
                <a:solidFill>
                  <a:srgbClr val="007CBF"/>
                </a:solidFill>
              </a:rPr>
              <a:t>Reálnou variantou jsou samostatné zdravotně-sociální terénní týmy (děti, dospělí). Která bude mít větší počet odborníků i se specializaci pro práci s lidmi v seniorském věku, s duální diagnózou a s poruchami osobnostmi</a:t>
            </a:r>
            <a:r>
              <a:rPr lang="cs-CZ" sz="1800" b="1" dirty="0">
                <a:solidFill>
                  <a:srgbClr val="FFC000"/>
                </a:solidFill>
              </a:rPr>
              <a:t>. </a:t>
            </a:r>
            <a:r>
              <a:rPr lang="cs-CZ" sz="1800" dirty="0"/>
              <a:t>Aktuálně ani v jednom okrese mimo Brno není samostatný zdravotně-sociální tým pro děti a mladistvé.  </a:t>
            </a:r>
          </a:p>
          <a:p>
            <a:pPr marL="0" indent="0">
              <a:buNone/>
            </a:pPr>
            <a:r>
              <a:rPr lang="cs-CZ" sz="1400" dirty="0"/>
              <a:t> </a:t>
            </a:r>
          </a:p>
          <a:p>
            <a:endParaRPr lang="cs-CZ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78189" y="0"/>
            <a:ext cx="2013811" cy="887022"/>
          </a:xfrm>
          <a:prstGeom prst="rect">
            <a:avLst/>
          </a:prstGeom>
        </p:spPr>
      </p:pic>
      <p:pic>
        <p:nvPicPr>
          <p:cNvPr id="5" name="Obrázek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735637"/>
            <a:ext cx="1696469" cy="1122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235085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3200" dirty="0" smtClean="0">
                <a:solidFill>
                  <a:srgbClr val="007CB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Další výzvy</a:t>
            </a:r>
            <a:endParaRPr lang="cs-CZ" sz="3200" dirty="0">
              <a:solidFill>
                <a:srgbClr val="007CB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dirty="0" smtClean="0"/>
              <a:t>Udržení a rozvoj systémové spolupráce na 2. a 3. úrovní MD spolupráce </a:t>
            </a:r>
          </a:p>
          <a:p>
            <a:r>
              <a:rPr lang="cs-CZ" dirty="0" smtClean="0"/>
              <a:t>Jasná </a:t>
            </a:r>
            <a:r>
              <a:rPr lang="cs-CZ" dirty="0"/>
              <a:t>místa vstupu do systému - Regionální- koordinovaný systém – </a:t>
            </a:r>
            <a:r>
              <a:rPr lang="cs-CZ" dirty="0" err="1"/>
              <a:t>casemanagement</a:t>
            </a:r>
            <a:r>
              <a:rPr lang="cs-CZ" dirty="0"/>
              <a:t> - Regionální zodpovědnost a propojenost služeb</a:t>
            </a:r>
          </a:p>
          <a:p>
            <a:r>
              <a:rPr lang="cs-CZ" dirty="0"/>
              <a:t>Udržení a prohlubování </a:t>
            </a:r>
            <a:r>
              <a:rPr lang="cs-CZ" dirty="0" err="1"/>
              <a:t>gate</a:t>
            </a:r>
            <a:r>
              <a:rPr lang="cs-CZ" dirty="0"/>
              <a:t> </a:t>
            </a:r>
            <a:r>
              <a:rPr lang="cs-CZ" dirty="0" err="1"/>
              <a:t>keepingu</a:t>
            </a:r>
            <a:endParaRPr lang="cs-CZ" dirty="0"/>
          </a:p>
          <a:p>
            <a:r>
              <a:rPr lang="cs-CZ" dirty="0"/>
              <a:t>Filosofie “</a:t>
            </a:r>
            <a:r>
              <a:rPr lang="cs-CZ" dirty="0" err="1"/>
              <a:t>recovery</a:t>
            </a:r>
            <a:r>
              <a:rPr lang="cs-CZ" dirty="0"/>
              <a:t>” sdílená napříč všemi službami</a:t>
            </a:r>
          </a:p>
          <a:p>
            <a:r>
              <a:rPr lang="cs-CZ" dirty="0"/>
              <a:t>Stanovení priorit pro jednotlivá ORP dle potřebností a zdrojů</a:t>
            </a:r>
          </a:p>
          <a:p>
            <a:pPr marL="0" indent="0">
              <a:buNone/>
            </a:pPr>
            <a:endParaRPr lang="cs-CZ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78189" y="0"/>
            <a:ext cx="2013811" cy="887022"/>
          </a:xfrm>
          <a:prstGeom prst="rect">
            <a:avLst/>
          </a:prstGeom>
        </p:spPr>
      </p:pic>
      <p:pic>
        <p:nvPicPr>
          <p:cNvPr id="5" name="Obrázek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735637"/>
            <a:ext cx="1696469" cy="1122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281854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4800" dirty="0" smtClean="0">
                <a:solidFill>
                  <a:srgbClr val="007CB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Děkujeme za pozornost</a:t>
            </a:r>
            <a:br>
              <a:rPr lang="cs-CZ" sz="4800" dirty="0" smtClean="0">
                <a:solidFill>
                  <a:srgbClr val="007CB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cs-CZ" sz="4800" dirty="0">
              <a:solidFill>
                <a:srgbClr val="007CB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Obrázek 3" descr="www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0117" y="5948518"/>
            <a:ext cx="9342980" cy="1065980"/>
          </a:xfrm>
          <a:prstGeom prst="rect">
            <a:avLst/>
          </a:prstGeom>
          <a:noFill/>
        </p:spPr>
      </p:pic>
      <p:pic>
        <p:nvPicPr>
          <p:cNvPr id="5" name="Obrázek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78189" y="0"/>
            <a:ext cx="2013811" cy="8870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42673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sz="3200" dirty="0" smtClean="0">
                <a:solidFill>
                  <a:srgbClr val="007CB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 nastartovala reforma v okresech mimo Brno?</a:t>
            </a:r>
            <a:br>
              <a:rPr lang="cs-CZ" sz="3200" dirty="0" smtClean="0">
                <a:solidFill>
                  <a:srgbClr val="007CB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cs-CZ" sz="3200" dirty="0" smtClean="0">
                <a:solidFill>
                  <a:srgbClr val="007CB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cs-CZ" sz="3200" dirty="0" smtClean="0">
                <a:solidFill>
                  <a:srgbClr val="007CB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cs-CZ" sz="3200" dirty="0" err="1" smtClean="0">
                <a:solidFill>
                  <a:srgbClr val="007CB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Deinstucionalizace</a:t>
            </a:r>
            <a:endParaRPr lang="cs-CZ" sz="3200" dirty="0">
              <a:solidFill>
                <a:srgbClr val="007CB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38200" y="2487561"/>
            <a:ext cx="10515600" cy="3689402"/>
          </a:xfrm>
        </p:spPr>
        <p:txBody>
          <a:bodyPr>
            <a:normAutofit/>
          </a:bodyPr>
          <a:lstStyle/>
          <a:p>
            <a:r>
              <a:rPr lang="cs-CZ" dirty="0" smtClean="0"/>
              <a:t>Prvotní přechody klientů z dlouhodobé hospitalizace do komunity</a:t>
            </a:r>
            <a:endParaRPr lang="cs-CZ" dirty="0"/>
          </a:p>
          <a:p>
            <a:r>
              <a:rPr lang="cs-CZ" dirty="0" smtClean="0"/>
              <a:t>Zavedení </a:t>
            </a:r>
            <a:r>
              <a:rPr lang="cs-CZ" dirty="0"/>
              <a:t>aktivního </a:t>
            </a:r>
            <a:r>
              <a:rPr lang="cs-CZ" dirty="0" err="1"/>
              <a:t>gate</a:t>
            </a:r>
            <a:r>
              <a:rPr lang="cs-CZ" dirty="0"/>
              <a:t> </a:t>
            </a:r>
            <a:r>
              <a:rPr lang="cs-CZ" dirty="0" err="1"/>
              <a:t>keepingu</a:t>
            </a:r>
            <a:r>
              <a:rPr lang="cs-CZ" dirty="0"/>
              <a:t> pro každé ORP </a:t>
            </a:r>
          </a:p>
          <a:p>
            <a:r>
              <a:rPr lang="cs-CZ" dirty="0" smtClean="0"/>
              <a:t>Prvotní sdílené </a:t>
            </a:r>
            <a:r>
              <a:rPr lang="cs-CZ" dirty="0"/>
              <a:t>plány péče v době hospitalizace klienta</a:t>
            </a:r>
          </a:p>
          <a:p>
            <a:r>
              <a:rPr lang="cs-CZ" dirty="0"/>
              <a:t>Rozvoj CHB ve Znojmě </a:t>
            </a:r>
          </a:p>
          <a:p>
            <a:r>
              <a:rPr lang="cs-CZ" dirty="0"/>
              <a:t>Změna </a:t>
            </a:r>
            <a:r>
              <a:rPr lang="cs-CZ" dirty="0" smtClean="0"/>
              <a:t>přístupu v péči </a:t>
            </a:r>
            <a:endParaRPr lang="cs-CZ" dirty="0"/>
          </a:p>
          <a:p>
            <a:pPr marL="0" indent="0">
              <a:buNone/>
            </a:pPr>
            <a:endParaRPr lang="cs-CZ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78189" y="0"/>
            <a:ext cx="2013811" cy="887022"/>
          </a:xfrm>
          <a:prstGeom prst="rect">
            <a:avLst/>
          </a:prstGeom>
        </p:spPr>
      </p:pic>
      <p:pic>
        <p:nvPicPr>
          <p:cNvPr id="5" name="Obrázek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735637"/>
            <a:ext cx="1696469" cy="1122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34923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8200" y="806245"/>
            <a:ext cx="10515600" cy="884443"/>
          </a:xfrm>
        </p:spPr>
        <p:txBody>
          <a:bodyPr>
            <a:noAutofit/>
          </a:bodyPr>
          <a:lstStyle/>
          <a:p>
            <a:r>
              <a:rPr lang="cs-CZ" sz="2800" dirty="0">
                <a:solidFill>
                  <a:srgbClr val="007CB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 nastartovala reforma v okresech mimo Brno?</a:t>
            </a:r>
            <a:br>
              <a:rPr lang="cs-CZ" sz="2800" dirty="0">
                <a:solidFill>
                  <a:srgbClr val="007CB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cs-CZ" sz="2800" dirty="0">
                <a:solidFill>
                  <a:srgbClr val="007CB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cs-CZ" sz="2800" dirty="0">
                <a:solidFill>
                  <a:srgbClr val="007CB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cs-CZ" sz="2800" dirty="0" err="1" smtClean="0">
                <a:solidFill>
                  <a:srgbClr val="007CB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Multidisciplinarita</a:t>
            </a:r>
            <a:endParaRPr lang="cs-CZ" sz="28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38200" y="2172929"/>
            <a:ext cx="10515600" cy="4004034"/>
          </a:xfrm>
        </p:spPr>
        <p:txBody>
          <a:bodyPr>
            <a:normAutofit lnSpcReduction="10000"/>
          </a:bodyPr>
          <a:lstStyle/>
          <a:p>
            <a:r>
              <a:rPr lang="cs-CZ" dirty="0" smtClean="0"/>
              <a:t>Zavedení multidisciplinárního přístupu </a:t>
            </a:r>
            <a:r>
              <a:rPr lang="cs-CZ" dirty="0"/>
              <a:t>v jednotlivých okresech na 3. úrovni MD</a:t>
            </a:r>
          </a:p>
          <a:p>
            <a:r>
              <a:rPr lang="cs-CZ" dirty="0" smtClean="0"/>
              <a:t>Multidisciplinární setkání v jednotlivých okresech</a:t>
            </a:r>
          </a:p>
          <a:p>
            <a:r>
              <a:rPr lang="cs-CZ" dirty="0" smtClean="0"/>
              <a:t>Sdílené plánování na </a:t>
            </a:r>
            <a:r>
              <a:rPr lang="cs-CZ" dirty="0"/>
              <a:t>3. úrovní MD</a:t>
            </a:r>
          </a:p>
          <a:p>
            <a:r>
              <a:rPr lang="cs-CZ" dirty="0" smtClean="0"/>
              <a:t>Tvorba a implementace metodiky JMK pro mapování potřeb s psychickými obtížemi v praxi (pilotování Znojmo) </a:t>
            </a:r>
          </a:p>
          <a:p>
            <a:r>
              <a:rPr lang="cs-CZ" dirty="0" smtClean="0"/>
              <a:t>Podporu kraje </a:t>
            </a:r>
            <a:r>
              <a:rPr lang="cs-CZ" dirty="0"/>
              <a:t>pro financování zdravotníků v terénu – rok 2023</a:t>
            </a:r>
          </a:p>
          <a:p>
            <a:r>
              <a:rPr lang="cs-CZ" dirty="0" smtClean="0"/>
              <a:t>Podporu </a:t>
            </a:r>
            <a:r>
              <a:rPr lang="cs-CZ" dirty="0"/>
              <a:t>kraje </a:t>
            </a:r>
            <a:r>
              <a:rPr lang="cs-CZ" dirty="0" smtClean="0"/>
              <a:t>pro rozvoj MD spolupráce prostřednictvím vzdělávání SAS, OSPOD</a:t>
            </a:r>
            <a:endParaRPr lang="cs-CZ" dirty="0"/>
          </a:p>
          <a:p>
            <a:endParaRPr lang="cs-CZ" dirty="0"/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78189" y="0"/>
            <a:ext cx="2013811" cy="887022"/>
          </a:xfrm>
          <a:prstGeom prst="rect">
            <a:avLst/>
          </a:prstGeom>
        </p:spPr>
      </p:pic>
      <p:pic>
        <p:nvPicPr>
          <p:cNvPr id="5" name="Obrázek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735637"/>
            <a:ext cx="1696469" cy="1122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13515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3200" dirty="0" smtClean="0">
                <a:solidFill>
                  <a:srgbClr val="007CB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Sdílení dobré praxe – </a:t>
            </a:r>
            <a:r>
              <a:rPr lang="cs-CZ" sz="3200" dirty="0" err="1" smtClean="0">
                <a:solidFill>
                  <a:srgbClr val="007CB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deinstitucionalizace</a:t>
            </a:r>
            <a:r>
              <a:rPr lang="cs-CZ" sz="3200" dirty="0" smtClean="0">
                <a:solidFill>
                  <a:srgbClr val="007CB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cs-CZ" sz="3200" dirty="0" smtClean="0">
                <a:solidFill>
                  <a:srgbClr val="007CB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cs-CZ" sz="3200" dirty="0">
              <a:solidFill>
                <a:srgbClr val="007CB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sz="2400" dirty="0"/>
              <a:t>Sdílený plán péče u klientky přecházející zpět do </a:t>
            </a:r>
            <a:r>
              <a:rPr lang="cs-CZ" sz="2400" dirty="0" smtClean="0"/>
              <a:t>okresu Znojmo </a:t>
            </a:r>
            <a:r>
              <a:rPr lang="cs-CZ" sz="2400" dirty="0"/>
              <a:t>z dlouhodobé hospitalizace </a:t>
            </a:r>
          </a:p>
          <a:p>
            <a:r>
              <a:rPr lang="cs-CZ" sz="2400" dirty="0"/>
              <a:t>Žena, 62 let, Hospitalizovaná 15 let ve Slavkově v PN, </a:t>
            </a:r>
            <a:r>
              <a:rPr lang="cs-CZ" sz="2400" b="1" dirty="0">
                <a:solidFill>
                  <a:srgbClr val="007CBF"/>
                </a:solidFill>
              </a:rPr>
              <a:t>PN brala jako svoji rodinu, </a:t>
            </a:r>
            <a:r>
              <a:rPr lang="cs-CZ" sz="2400" dirty="0"/>
              <a:t>diagnóza schizofrenie,15 let neměla klientka vůbec žádný kontakt s rodinou (před hospitalizací fyzické napadení, neustále konflikty), opatrovník nebyl nakloněn propuštění, odmítnutá žádost do pobytové služby</a:t>
            </a:r>
          </a:p>
          <a:p>
            <a:r>
              <a:rPr lang="cs-CZ" sz="2400" dirty="0"/>
              <a:t>V rámci </a:t>
            </a:r>
            <a:r>
              <a:rPr lang="cs-CZ" sz="2400" dirty="0" err="1"/>
              <a:t>gate</a:t>
            </a:r>
            <a:r>
              <a:rPr lang="cs-CZ" sz="2400" dirty="0"/>
              <a:t> </a:t>
            </a:r>
            <a:r>
              <a:rPr lang="cs-CZ" sz="2400" dirty="0" err="1"/>
              <a:t>keepingu</a:t>
            </a:r>
            <a:r>
              <a:rPr lang="cs-CZ" sz="2400" dirty="0"/>
              <a:t> </a:t>
            </a:r>
            <a:r>
              <a:rPr lang="cs-CZ" sz="2400" dirty="0" err="1"/>
              <a:t>provazba</a:t>
            </a:r>
            <a:r>
              <a:rPr lang="cs-CZ" sz="2400" dirty="0"/>
              <a:t> na klientku a pracovníky oddělení, intenzivní spolupráce se staniční sestrou a sociální pracovníci, opatrovníkem. </a:t>
            </a:r>
          </a:p>
          <a:p>
            <a:r>
              <a:rPr lang="cs-CZ" sz="2400" dirty="0"/>
              <a:t>Několik motivačních schůzek s opatrovníkem pro podporu přechodu</a:t>
            </a:r>
          </a:p>
          <a:p>
            <a:r>
              <a:rPr lang="cs-CZ" sz="2400" dirty="0"/>
              <a:t>V době hospitalizace vytvoření sdíleného plánu péče</a:t>
            </a:r>
          </a:p>
          <a:p>
            <a:endParaRPr lang="cs-CZ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78189" y="0"/>
            <a:ext cx="2013811" cy="887022"/>
          </a:xfrm>
          <a:prstGeom prst="rect">
            <a:avLst/>
          </a:prstGeom>
        </p:spPr>
      </p:pic>
      <p:pic>
        <p:nvPicPr>
          <p:cNvPr id="5" name="Obrázek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735637"/>
            <a:ext cx="1696469" cy="1122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35352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926690" y="0"/>
            <a:ext cx="10515600" cy="521897"/>
          </a:xfrm>
        </p:spPr>
        <p:txBody>
          <a:bodyPr>
            <a:normAutofit fontScale="90000"/>
          </a:bodyPr>
          <a:lstStyle/>
          <a:p>
            <a:r>
              <a:rPr lang="cs-CZ" sz="3200" dirty="0" smtClean="0">
                <a:solidFill>
                  <a:srgbClr val="007CB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Ukázka formy sdíleného plánu</a:t>
            </a:r>
            <a:endParaRPr lang="cs-CZ" sz="3200" dirty="0">
              <a:solidFill>
                <a:srgbClr val="007CB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78189" y="0"/>
            <a:ext cx="2013811" cy="887022"/>
          </a:xfrm>
          <a:prstGeom prst="rect">
            <a:avLst/>
          </a:prstGeom>
        </p:spPr>
      </p:pic>
      <p:pic>
        <p:nvPicPr>
          <p:cNvPr id="5" name="Obrázek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735637"/>
            <a:ext cx="1696469" cy="1122363"/>
          </a:xfrm>
          <a:prstGeom prst="rect">
            <a:avLst/>
          </a:prstGeom>
        </p:spPr>
      </p:pic>
      <p:pic>
        <p:nvPicPr>
          <p:cNvPr id="6" name="Zástupný symbol pro obsah 3"/>
          <p:cNvPicPr>
            <a:picLocks noGrp="1" noChangeAspect="1"/>
          </p:cNvPicPr>
          <p:nvPr>
            <p:ph idx="1"/>
          </p:nvPr>
        </p:nvPicPr>
        <p:blipFill rotWithShape="1">
          <a:blip r:embed="rId4"/>
          <a:srcRect l="7546" r="17236"/>
          <a:stretch/>
        </p:blipFill>
        <p:spPr>
          <a:xfrm>
            <a:off x="1671484" y="658761"/>
            <a:ext cx="8506705" cy="61058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45567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3200" dirty="0" smtClean="0">
                <a:solidFill>
                  <a:srgbClr val="007CB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Výstup </a:t>
            </a:r>
            <a:endParaRPr lang="cs-CZ" sz="3200" dirty="0">
              <a:solidFill>
                <a:srgbClr val="007CB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dirty="0"/>
              <a:t>Osvědčení </a:t>
            </a:r>
            <a:r>
              <a:rPr lang="cs-CZ" dirty="0" err="1"/>
              <a:t>gate</a:t>
            </a:r>
            <a:r>
              <a:rPr lang="cs-CZ" dirty="0"/>
              <a:t> </a:t>
            </a:r>
            <a:r>
              <a:rPr lang="cs-CZ" dirty="0" err="1"/>
              <a:t>keepingu</a:t>
            </a:r>
            <a:r>
              <a:rPr lang="cs-CZ" dirty="0"/>
              <a:t> + multidisciplinární spolupráce se sdíleným plánováním</a:t>
            </a:r>
          </a:p>
          <a:p>
            <a:r>
              <a:rPr lang="cs-CZ" dirty="0"/>
              <a:t>Přechod z PN do CHB Znojmo – 8 hodinová podpora pondělí až pátek</a:t>
            </a:r>
          </a:p>
          <a:p>
            <a:r>
              <a:rPr lang="cs-CZ" dirty="0"/>
              <a:t>Posílení vazeb – navázání </a:t>
            </a:r>
            <a:r>
              <a:rPr lang="cs-CZ" dirty="0" err="1"/>
              <a:t>kontatků</a:t>
            </a:r>
            <a:r>
              <a:rPr lang="cs-CZ" dirty="0"/>
              <a:t> se sestrou a bratrem po 15 letech (pravidelně se navštěvují), dobrovolnice na různé aktivity v komunitě</a:t>
            </a:r>
          </a:p>
          <a:p>
            <a:r>
              <a:rPr lang="cs-CZ" dirty="0"/>
              <a:t>Velké posuny v sebeobsluze a </a:t>
            </a:r>
            <a:r>
              <a:rPr lang="cs-CZ" dirty="0" err="1"/>
              <a:t>sebepéči</a:t>
            </a:r>
            <a:r>
              <a:rPr lang="cs-CZ" dirty="0"/>
              <a:t> </a:t>
            </a:r>
          </a:p>
          <a:p>
            <a:pPr marL="0" indent="0">
              <a:buNone/>
            </a:pPr>
            <a:r>
              <a:rPr lang="cs-CZ" dirty="0" smtClean="0">
                <a:solidFill>
                  <a:srgbClr val="007CB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Klientka </a:t>
            </a:r>
            <a:r>
              <a:rPr lang="cs-CZ" dirty="0">
                <a:solidFill>
                  <a:srgbClr val="007CB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je schopná za podpory vést život mimo PN</a:t>
            </a:r>
            <a:endParaRPr lang="cs-CZ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78189" y="0"/>
            <a:ext cx="2013811" cy="887022"/>
          </a:xfrm>
          <a:prstGeom prst="rect">
            <a:avLst/>
          </a:prstGeom>
        </p:spPr>
      </p:pic>
      <p:pic>
        <p:nvPicPr>
          <p:cNvPr id="5" name="Obrázek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735637"/>
            <a:ext cx="1696469" cy="1122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578337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3200" dirty="0" smtClean="0">
                <a:solidFill>
                  <a:srgbClr val="007CB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Sdílení dobré praxe - </a:t>
            </a:r>
            <a:r>
              <a:rPr lang="cs-CZ" sz="3200" dirty="0" err="1" smtClean="0">
                <a:solidFill>
                  <a:srgbClr val="007CB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Multidisciplinarita</a:t>
            </a:r>
            <a:endParaRPr lang="cs-CZ" sz="3200" dirty="0">
              <a:solidFill>
                <a:srgbClr val="007CB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dirty="0"/>
              <a:t>Pilotování metodiky JMK</a:t>
            </a:r>
          </a:p>
          <a:p>
            <a:r>
              <a:rPr lang="cs-CZ" dirty="0"/>
              <a:t>Vícečetná rodina, starší děti s opakovanými hospitalizacemi v DPN, mladší děti začali se objevovat problémy, matka samoživitelka, otec a bratr silná závislost</a:t>
            </a:r>
          </a:p>
          <a:p>
            <a:r>
              <a:rPr lang="cs-CZ" dirty="0"/>
              <a:t>Vypadávání ze školy, dlouhodobě zapojená SAS, OSPOD</a:t>
            </a:r>
          </a:p>
          <a:p>
            <a:r>
              <a:rPr lang="cs-CZ" dirty="0" err="1"/>
              <a:t>Provazba</a:t>
            </a:r>
            <a:r>
              <a:rPr lang="cs-CZ" dirty="0"/>
              <a:t> na dítě přes SAS, stanovení rolí a zodpovědností přes kompetenční tabulku</a:t>
            </a:r>
          </a:p>
          <a:p>
            <a:endParaRPr lang="cs-CZ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78189" y="0"/>
            <a:ext cx="2013811" cy="887022"/>
          </a:xfrm>
          <a:prstGeom prst="rect">
            <a:avLst/>
          </a:prstGeom>
        </p:spPr>
      </p:pic>
      <p:pic>
        <p:nvPicPr>
          <p:cNvPr id="5" name="Obrázek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735637"/>
            <a:ext cx="1696469" cy="1122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518164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3200" dirty="0" smtClean="0">
                <a:solidFill>
                  <a:srgbClr val="007CB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Kompetenční tabulky</a:t>
            </a:r>
            <a:endParaRPr lang="cs-CZ" sz="3200" dirty="0">
              <a:solidFill>
                <a:srgbClr val="007CB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78189" y="0"/>
            <a:ext cx="2013811" cy="887022"/>
          </a:xfrm>
          <a:prstGeom prst="rect">
            <a:avLst/>
          </a:prstGeom>
        </p:spPr>
      </p:pic>
      <p:pic>
        <p:nvPicPr>
          <p:cNvPr id="5" name="Obrázek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735637"/>
            <a:ext cx="1696469" cy="1122363"/>
          </a:xfrm>
          <a:prstGeom prst="rect">
            <a:avLst/>
          </a:prstGeom>
        </p:spPr>
      </p:pic>
      <p:pic>
        <p:nvPicPr>
          <p:cNvPr id="6" name="Zástupný symbol pro obsah 3"/>
          <p:cNvPicPr>
            <a:picLocks noGrp="1" noChangeAspect="1"/>
          </p:cNvPicPr>
          <p:nvPr>
            <p:ph idx="1"/>
          </p:nvPr>
        </p:nvPicPr>
        <p:blipFill rotWithShape="1">
          <a:blip r:embed="rId4"/>
          <a:srcRect t="22920" r="15666" b="6585"/>
          <a:stretch/>
        </p:blipFill>
        <p:spPr>
          <a:xfrm>
            <a:off x="1248925" y="1825625"/>
            <a:ext cx="9694150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356986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48234" y="0"/>
            <a:ext cx="10515600" cy="550606"/>
          </a:xfrm>
        </p:spPr>
        <p:txBody>
          <a:bodyPr>
            <a:normAutofit/>
          </a:bodyPr>
          <a:lstStyle/>
          <a:p>
            <a:r>
              <a:rPr lang="cs-CZ" sz="3200" dirty="0" smtClean="0">
                <a:solidFill>
                  <a:srgbClr val="007CB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Sdílený plán podpory</a:t>
            </a:r>
            <a:endParaRPr lang="cs-CZ" sz="3200" dirty="0">
              <a:solidFill>
                <a:srgbClr val="007CB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78189" y="0"/>
            <a:ext cx="2013811" cy="887022"/>
          </a:xfrm>
          <a:prstGeom prst="rect">
            <a:avLst/>
          </a:prstGeom>
        </p:spPr>
      </p:pic>
      <p:pic>
        <p:nvPicPr>
          <p:cNvPr id="5" name="Obrázek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735637"/>
            <a:ext cx="1696469" cy="1122363"/>
          </a:xfrm>
          <a:prstGeom prst="rect">
            <a:avLst/>
          </a:prstGeom>
        </p:spPr>
      </p:pic>
      <p:pic>
        <p:nvPicPr>
          <p:cNvPr id="6" name="Zástupný symbol pro obsah 3"/>
          <p:cNvPicPr>
            <a:picLocks noGrp="1" noChangeAspect="1"/>
          </p:cNvPicPr>
          <p:nvPr>
            <p:ph idx="1"/>
          </p:nvPr>
        </p:nvPicPr>
        <p:blipFill rotWithShape="1">
          <a:blip r:embed="rId4"/>
          <a:srcRect l="22216" t="8328" r="25101"/>
          <a:stretch/>
        </p:blipFill>
        <p:spPr>
          <a:xfrm>
            <a:off x="1524000" y="550606"/>
            <a:ext cx="9075173" cy="63073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1432603"/>
      </p:ext>
    </p:extLst>
  </p:cSld>
  <p:clrMapOvr>
    <a:masterClrMapping/>
  </p:clrMapOvr>
</p:sld>
</file>

<file path=ppt/theme/theme1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170</TotalTime>
  <Words>788</Words>
  <Application>Microsoft Office PowerPoint</Application>
  <PresentationFormat>Širokoúhlá obrazovka</PresentationFormat>
  <Paragraphs>59</Paragraphs>
  <Slides>14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3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14</vt:i4>
      </vt:variant>
    </vt:vector>
  </HeadingPairs>
  <TitlesOfParts>
    <vt:vector size="18" baseType="lpstr">
      <vt:lpstr>Arial</vt:lpstr>
      <vt:lpstr>Calibri</vt:lpstr>
      <vt:lpstr>Calibri Light</vt:lpstr>
      <vt:lpstr>Motiv Office</vt:lpstr>
      <vt:lpstr>Gate keeping v okresech JMK a zkušenost z práce terénních týmů a okresech JMK</vt:lpstr>
      <vt:lpstr>Co nastartovala reforma v okresech mimo Brno?  Deinstucionalizace</vt:lpstr>
      <vt:lpstr>Co nastartovala reforma v okresech mimo Brno?  Multidisciplinarita</vt:lpstr>
      <vt:lpstr>Sdílení dobré praxe – deinstitucionalizace </vt:lpstr>
      <vt:lpstr>Ukázka formy sdíleného plánu</vt:lpstr>
      <vt:lpstr>Výstup </vt:lpstr>
      <vt:lpstr>Sdílení dobré praxe - Multidisciplinarita</vt:lpstr>
      <vt:lpstr>Kompetenční tabulky</vt:lpstr>
      <vt:lpstr>Sdílený plán podpory</vt:lpstr>
      <vt:lpstr>Výstup</vt:lpstr>
      <vt:lpstr>Výzvy pro okresy X Národní akční plán pro duševního zdraví 2020 - 2030</vt:lpstr>
      <vt:lpstr>Výzvy pro okresy X Národní akční plán pro duševního zdraví 2020 - 2030</vt:lpstr>
      <vt:lpstr>Další výzvy</vt:lpstr>
      <vt:lpstr>Děkujeme za pozornost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Zuzana Vernerová</dc:creator>
  <cp:lastModifiedBy>Marie Zimmermannová</cp:lastModifiedBy>
  <cp:revision>16</cp:revision>
  <dcterms:created xsi:type="dcterms:W3CDTF">2022-03-24T09:53:09Z</dcterms:created>
  <dcterms:modified xsi:type="dcterms:W3CDTF">2023-04-03T13:14:20Z</dcterms:modified>
</cp:coreProperties>
</file>