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3/31/2023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3/31/2023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3/31/2023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2452A13-BAD8-44D8-AF4D-070DFB6BB3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Postup transformace Psychiatrické nemocnice Brno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EDA3180-1D8F-43E6-9F1A-E840254D9B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Bc. Kateřina Chladová</a:t>
            </a:r>
          </a:p>
          <a:p>
            <a:r>
              <a:rPr lang="cs-CZ" dirty="0"/>
              <a:t>PN Brno</a:t>
            </a:r>
          </a:p>
          <a:p>
            <a:r>
              <a:rPr lang="cs-CZ" dirty="0"/>
              <a:t>4. 4. 2023</a:t>
            </a:r>
          </a:p>
        </p:txBody>
      </p:sp>
    </p:spTree>
    <p:extLst>
      <p:ext uri="{BB962C8B-B14F-4D97-AF65-F5344CB8AC3E}">
        <p14:creationId xmlns:p14="http://schemas.microsoft.com/office/powerpoint/2010/main" val="3068316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B946D6E-AEB5-49C3-B5E7-1CD34CA9D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Reforma péče o duševní zdraví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BA011AC-7E73-4363-BF5A-36CC8C9755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 rámci reformních aktivit PN Brno postupuje v souladu se Strategií reformy péče o duševní zdraví i v souladu s Národním akčním plánem pro duševní zdraví 2020 – 2030</a:t>
            </a:r>
          </a:p>
          <a:p>
            <a:r>
              <a:rPr lang="cs-CZ" dirty="0"/>
              <a:t>PN Brno podporuje navazování pacientů na komunitní služby. Multidisciplinárním přístupem orientovaným na individuální plánování umožňuje včasný samostatný kvalitní život pacientů</a:t>
            </a:r>
          </a:p>
          <a:p>
            <a:r>
              <a:rPr lang="cs-CZ" dirty="0"/>
              <a:t>Klade důraz na péči v souladu s Úmluvou o právech osob se zdravotním postižením, na naplňování lidských práv a intenzivní snižování omezovacích opatření</a:t>
            </a:r>
          </a:p>
          <a:p>
            <a:r>
              <a:rPr lang="cs-CZ" dirty="0"/>
              <a:t>Transformační plán PN Brno je každoročně aktualizován a schvalován MZ ČR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671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72363DB-3C89-48F2-AD59-4E49F6840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Transformace PN Brno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59056D2-ED30-4252-9822-BBDBCE3885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Transformační tým tvoří celý management nemocnice </a:t>
            </a:r>
          </a:p>
          <a:p>
            <a:pPr lvl="1"/>
            <a:r>
              <a:rPr lang="cs-CZ" dirty="0"/>
              <a:t>Ředitel</a:t>
            </a:r>
          </a:p>
          <a:p>
            <a:pPr lvl="1"/>
            <a:r>
              <a:rPr lang="cs-CZ" dirty="0"/>
              <a:t>Náměstek ředitele pro LPP</a:t>
            </a:r>
          </a:p>
          <a:p>
            <a:pPr lvl="1"/>
            <a:r>
              <a:rPr lang="cs-CZ" dirty="0"/>
              <a:t>Hlavní sestra a manažer Rady pro kvalitu</a:t>
            </a:r>
          </a:p>
          <a:p>
            <a:pPr lvl="1"/>
            <a:r>
              <a:rPr lang="cs-CZ" dirty="0"/>
              <a:t>Náměstek ředitele pro ekonomiku a technické služby</a:t>
            </a:r>
          </a:p>
          <a:p>
            <a:r>
              <a:rPr lang="cs-CZ" dirty="0"/>
              <a:t>Metodik multidisciplinární spolupráce – asistentka hlavní sestry</a:t>
            </a:r>
          </a:p>
          <a:p>
            <a:r>
              <a:rPr lang="cs-CZ" dirty="0"/>
              <a:t>Nastavení aktivní spolupráce s pracovníky sociálního a zdravotního odboru Jihomoravského kraje</a:t>
            </a:r>
          </a:p>
          <a:p>
            <a:r>
              <a:rPr lang="cs-CZ" dirty="0"/>
              <a:t>Ředitel nemocnice a hlavní sestra jsou členy Pracovní skupiny pro duševní zdraví JMK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2154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EEE139D-DB29-4582-A44A-F26B73977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Transformační cíle - realizace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F6C51C0-F5F0-40B0-ABB5-AFB62F6AB1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50 lůžek akutní psychiatrické péče</a:t>
            </a:r>
          </a:p>
          <a:p>
            <a:r>
              <a:rPr lang="cs-CZ" dirty="0"/>
              <a:t>CDZ PN Brno – Jugoslávská ul, ve spolupráci s Práh jižní Morava </a:t>
            </a:r>
            <a:r>
              <a:rPr lang="cs-CZ" dirty="0" err="1"/>
              <a:t>z.ú</a:t>
            </a:r>
            <a:r>
              <a:rPr lang="cs-CZ" dirty="0"/>
              <a:t>.</a:t>
            </a:r>
          </a:p>
          <a:p>
            <a:r>
              <a:rPr lang="cs-CZ" dirty="0"/>
              <a:t>Snížení lůžek následné péče</a:t>
            </a:r>
          </a:p>
          <a:p>
            <a:r>
              <a:rPr lang="cs-CZ" dirty="0"/>
              <a:t>Rozvíjení multidisciplinární spolupráce s komunitními týmy JM kraje, byl vytvořen Metodický pokyn závazný pro všechny zaměstnance</a:t>
            </a:r>
          </a:p>
          <a:p>
            <a:r>
              <a:rPr lang="cs-CZ" dirty="0"/>
              <a:t>Vznik pracoviště klinické psychologie s psychologickou laboratoří pro pacienty PN Brno</a:t>
            </a:r>
          </a:p>
          <a:p>
            <a:r>
              <a:rPr lang="cs-CZ" dirty="0"/>
              <a:t>Vznik pracoviště vědy a vzdělávání</a:t>
            </a:r>
          </a:p>
          <a:p>
            <a:r>
              <a:rPr lang="cs-CZ" dirty="0"/>
              <a:t>Rozšíření ergoterapeutických dílen pro hospitalizované pacienty, tělocvična</a:t>
            </a:r>
          </a:p>
        </p:txBody>
      </p:sp>
    </p:spTree>
    <p:extLst>
      <p:ext uri="{BB962C8B-B14F-4D97-AF65-F5344CB8AC3E}">
        <p14:creationId xmlns:p14="http://schemas.microsoft.com/office/powerpoint/2010/main" val="4060403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2A4A50A-610C-4CBE-AB4E-3FA3E8EE3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Transformační cíle – realizace II.</a:t>
            </a:r>
            <a:br>
              <a:rPr lang="cs-CZ" dirty="0"/>
            </a:br>
            <a:r>
              <a:rPr lang="cs-CZ" dirty="0"/>
              <a:t>Péče o duševně nemocné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AF46FDB-869F-4958-BEBA-44F1816F0D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Na doporučení hodnotící komise kvality nemocnice vybavila pokoje nemocných</a:t>
            </a:r>
          </a:p>
          <a:p>
            <a:r>
              <a:rPr lang="cs-CZ" dirty="0"/>
              <a:t>Vybudovala návštěvní místnosti na odděleních i v areálu PN</a:t>
            </a:r>
          </a:p>
          <a:p>
            <a:r>
              <a:rPr lang="cs-CZ" dirty="0"/>
              <a:t>Upravila Vnitřní řád nemocnice</a:t>
            </a:r>
          </a:p>
          <a:p>
            <a:r>
              <a:rPr lang="cs-CZ" dirty="0"/>
              <a:t>Zvýšila se informovanost duševně nemocných</a:t>
            </a:r>
          </a:p>
          <a:p>
            <a:r>
              <a:rPr lang="cs-CZ" dirty="0"/>
              <a:t>Provádí se pravidelné kontroly dodržování lidských práv hospitalizovaných duševně nemocných</a:t>
            </a:r>
          </a:p>
          <a:p>
            <a:r>
              <a:rPr lang="cs-CZ" dirty="0"/>
              <a:t>Zdravotničtí pracovníci podporují zapojení pacientů do aktivit pacientských organizací a dalších spolků</a:t>
            </a:r>
          </a:p>
          <a:p>
            <a:r>
              <a:rPr lang="cs-CZ" dirty="0"/>
              <a:t>Obnovila provoz detoxifikační stanice</a:t>
            </a:r>
          </a:p>
        </p:txBody>
      </p:sp>
    </p:spTree>
    <p:extLst>
      <p:ext uri="{BB962C8B-B14F-4D97-AF65-F5344CB8AC3E}">
        <p14:creationId xmlns:p14="http://schemas.microsoft.com/office/powerpoint/2010/main" val="3837939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44BF47B-DE3C-4844-B8F4-408515F01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Transformační cíle – realizace III.</a:t>
            </a:r>
            <a:br>
              <a:rPr lang="cs-CZ" dirty="0"/>
            </a:br>
            <a:r>
              <a:rPr lang="cs-CZ" dirty="0"/>
              <a:t>Vzdělávání zaměstnanců PN Brno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AEABCE1-C22D-41BC-880F-21F8FF42F1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PN Brno vzdělává zaměstnance ve strategii ke snížení užívání omezovacích prostředků a deeskalačních technikách</a:t>
            </a:r>
          </a:p>
          <a:p>
            <a:r>
              <a:rPr lang="cs-CZ" dirty="0"/>
              <a:t>Zavedla povinný e-learningový vzdělávací program v oblasti lidských práv pro nově nastupující pracovníky</a:t>
            </a:r>
          </a:p>
          <a:p>
            <a:r>
              <a:rPr lang="cs-CZ" dirty="0"/>
              <a:t>Proškolila část zdravotnických pracovníků v hodnocení dlouhodobě hospitalizovaných pacientů se závažným duševním onemocněním – nástroj pro objektivní zjišťování potřeb pacientů následné péče</a:t>
            </a:r>
          </a:p>
          <a:p>
            <a:r>
              <a:rPr lang="cs-CZ" dirty="0"/>
              <a:t>Vzdělávání zapracováno do vnitřních dokumentů nemocnice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96492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0936728-D299-4775-B2FB-E53DC57A7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Transformační cíle – vize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412EDAF-F6AB-45F8-AF67-26DDB83104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PN Brno chce nadále poskytovat specializovanou a forensní péči o lidi s duševním onemocněním</a:t>
            </a:r>
          </a:p>
          <a:p>
            <a:r>
              <a:rPr lang="cs-CZ" dirty="0"/>
              <a:t>Chce  dále podporovat rozvoj multidisciplinární spolupráce s komunitními službami a pokračovat ve snaze předat co nejvíce hospitalizovaných pacientů do komunitní péče </a:t>
            </a:r>
          </a:p>
          <a:p>
            <a:r>
              <a:rPr lang="cs-CZ" dirty="0"/>
              <a:t>PN Brno plánuje zřídit Ambulanci s rozšířenou péčí</a:t>
            </a:r>
          </a:p>
          <a:p>
            <a:r>
              <a:rPr lang="cs-CZ" dirty="0"/>
              <a:t>Postupně snižovat lůžka následné péče se vznikem lůžek akutní péče a dále humanizovat prostory pro nemocné</a:t>
            </a:r>
          </a:p>
          <a:p>
            <a:r>
              <a:rPr lang="cs-CZ" dirty="0"/>
              <a:t>Plánuje úzce spolupracovat s koordinátorkou mezioborové spolupráce Jihomoravského kraje.</a:t>
            </a:r>
          </a:p>
          <a:p>
            <a:r>
              <a:rPr lang="cs-CZ" dirty="0"/>
              <a:t>Plánuje udržet a posílit statut nemocnice co by regionálního vzdělávacího a školícího pracoviště a udržet statut kvalitní a bezpečné nemocnice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3046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3910928-E241-4DAC-B5B9-7F7821C01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08A4B6A-1E46-4EC4-90D0-CF99BEB8F0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 marL="0" indent="0" algn="ctr">
              <a:buNone/>
            </a:pPr>
            <a:r>
              <a:rPr lang="cs-CZ" sz="2000" dirty="0"/>
              <a:t>Děkuji za pozornost</a:t>
            </a:r>
          </a:p>
          <a:p>
            <a:pPr marL="0" indent="0" algn="ctr">
              <a:buNone/>
            </a:pPr>
            <a:r>
              <a:rPr lang="cs-CZ" sz="2000" dirty="0"/>
              <a:t>chladova@pnbrno.cz</a:t>
            </a:r>
          </a:p>
        </p:txBody>
      </p:sp>
    </p:spTree>
    <p:extLst>
      <p:ext uri="{BB962C8B-B14F-4D97-AF65-F5344CB8AC3E}">
        <p14:creationId xmlns:p14="http://schemas.microsoft.com/office/powerpoint/2010/main" val="3262383175"/>
      </p:ext>
    </p:extLst>
  </p:cSld>
  <p:clrMapOvr>
    <a:masterClrMapping/>
  </p:clrMapOvr>
</p:sld>
</file>

<file path=ppt/theme/theme1.xml><?xml version="1.0" encoding="utf-8"?>
<a:theme xmlns:a="http://schemas.openxmlformats.org/drawingml/2006/main" name="Faz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148</TotalTime>
  <Words>467</Words>
  <Application>Microsoft Office PowerPoint</Application>
  <PresentationFormat>Širokoúhlá obrazovka</PresentationFormat>
  <Paragraphs>52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Fazeta</vt:lpstr>
      <vt:lpstr>Postup transformace Psychiatrické nemocnice Brno</vt:lpstr>
      <vt:lpstr>Reforma péče o duševní zdraví</vt:lpstr>
      <vt:lpstr>Transformace PN Brno</vt:lpstr>
      <vt:lpstr>Transformační cíle - realizace</vt:lpstr>
      <vt:lpstr>Transformační cíle – realizace II. Péče o duševně nemocné</vt:lpstr>
      <vt:lpstr>Transformační cíle – realizace III. Vzdělávání zaměstnanců PN Brno</vt:lpstr>
      <vt:lpstr>Transformační cíle – vize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Postup transformace Psychiatrické nemocnice Brno</dc:title>
  <dc:creator>Chladová Kateřina</dc:creator>
  <cp:lastModifiedBy>Chladová Kateřina</cp:lastModifiedBy>
  <cp:revision>14</cp:revision>
  <cp:lastPrinted>2023-03-17T11:02:40Z</cp:lastPrinted>
  <dcterms:created xsi:type="dcterms:W3CDTF">2023-03-17T06:53:16Z</dcterms:created>
  <dcterms:modified xsi:type="dcterms:W3CDTF">2023-03-31T11:12:18Z</dcterms:modified>
</cp:coreProperties>
</file>