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12"/>
  </p:notesMasterIdLst>
  <p:sldIdLst>
    <p:sldId id="256" r:id="rId2"/>
    <p:sldId id="263" r:id="rId3"/>
    <p:sldId id="257" r:id="rId4"/>
    <p:sldId id="274" r:id="rId5"/>
    <p:sldId id="269" r:id="rId6"/>
    <p:sldId id="258" r:id="rId7"/>
    <p:sldId id="275" r:id="rId8"/>
    <p:sldId id="280" r:id="rId9"/>
    <p:sldId id="278" r:id="rId10"/>
    <p:sldId id="262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eřina Ševčíková" initials="KŠ" lastIdx="1" clrIdx="0">
    <p:extLst>
      <p:ext uri="{19B8F6BF-5375-455C-9EA6-DF929625EA0E}">
        <p15:presenceInfo xmlns:p15="http://schemas.microsoft.com/office/powerpoint/2012/main" userId="a2f7ddfe25499272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79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74336" autoAdjust="0"/>
  </p:normalViewPr>
  <p:slideViewPr>
    <p:cSldViewPr snapToGrid="0">
      <p:cViewPr varScale="1">
        <p:scale>
          <a:sx n="63" d="100"/>
          <a:sy n="63" d="100"/>
        </p:scale>
        <p:origin x="141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9AA4ED-2246-45DA-B8B1-7E4C9C708080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cs-CZ"/>
        </a:p>
      </dgm:t>
    </dgm:pt>
    <dgm:pt modelId="{B8989C7E-8D95-4371-BE5B-05B539AE8D35}">
      <dgm:prSet phldrT="[Text]"/>
      <dgm:spPr/>
      <dgm:t>
        <a:bodyPr/>
        <a:lstStyle/>
        <a:p>
          <a:r>
            <a:rPr lang="cs-CZ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DOBROVOLNOST</a:t>
          </a:r>
          <a:endParaRPr lang="cs-CZ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8CBDC3F-2D76-4BE4-87B3-B78BEE87BC72}" type="parTrans" cxnId="{AC25B0A7-0557-44DD-A91A-14588BDD7E3F}">
      <dgm:prSet/>
      <dgm:spPr/>
      <dgm:t>
        <a:bodyPr/>
        <a:lstStyle/>
        <a:p>
          <a:endParaRPr lang="cs-CZ"/>
        </a:p>
      </dgm:t>
    </dgm:pt>
    <dgm:pt modelId="{EA7D8846-7295-4449-A510-48BB2C0C7CFB}" type="sibTrans" cxnId="{AC25B0A7-0557-44DD-A91A-14588BDD7E3F}">
      <dgm:prSet/>
      <dgm:spPr/>
      <dgm:t>
        <a:bodyPr/>
        <a:lstStyle/>
        <a:p>
          <a:endParaRPr lang="cs-CZ"/>
        </a:p>
      </dgm:t>
    </dgm:pt>
    <dgm:pt modelId="{71C9DB43-7E5F-44AC-BED4-69AE860A10F3}">
      <dgm:prSet phldrT="[Text]"/>
      <dgm:spPr/>
      <dgm:t>
        <a:bodyPr/>
        <a:lstStyle/>
        <a:p>
          <a:r>
            <a:rPr lang="cs-CZ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BEZPEČNÉ </a:t>
          </a:r>
        </a:p>
        <a:p>
          <a:r>
            <a:rPr lang="cs-CZ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 RESPEKTUJÍCÍ PROSTŘEDÍ</a:t>
          </a:r>
        </a:p>
      </dgm:t>
    </dgm:pt>
    <dgm:pt modelId="{D3B34034-04E6-4CF7-B7F2-8CD315178071}" type="parTrans" cxnId="{3417BA47-07A2-4CAB-A1B2-2BEFFA32D0AE}">
      <dgm:prSet/>
      <dgm:spPr/>
      <dgm:t>
        <a:bodyPr/>
        <a:lstStyle/>
        <a:p>
          <a:endParaRPr lang="cs-CZ"/>
        </a:p>
      </dgm:t>
    </dgm:pt>
    <dgm:pt modelId="{1C88DDA4-D826-41F6-A9C2-73934AEF5AA5}" type="sibTrans" cxnId="{3417BA47-07A2-4CAB-A1B2-2BEFFA32D0AE}">
      <dgm:prSet/>
      <dgm:spPr/>
      <dgm:t>
        <a:bodyPr/>
        <a:lstStyle/>
        <a:p>
          <a:endParaRPr lang="cs-CZ"/>
        </a:p>
      </dgm:t>
    </dgm:pt>
    <dgm:pt modelId="{81D8026E-A17C-4EFC-A246-3935D6E73448}">
      <dgm:prSet phldrT="[Text]"/>
      <dgm:spPr/>
      <dgm:t>
        <a:bodyPr/>
        <a:lstStyle/>
        <a:p>
          <a:r>
            <a:rPr lang="cs-CZ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MULTIDISCIPLINARITA</a:t>
          </a:r>
          <a:endParaRPr lang="cs-CZ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60EAF14-B40D-4315-AC30-5EE6F7B05FDF}" type="parTrans" cxnId="{14BF8551-A8AB-44BD-B190-2620C00ABAF7}">
      <dgm:prSet/>
      <dgm:spPr/>
      <dgm:t>
        <a:bodyPr/>
        <a:lstStyle/>
        <a:p>
          <a:endParaRPr lang="cs-CZ"/>
        </a:p>
      </dgm:t>
    </dgm:pt>
    <dgm:pt modelId="{5726FD90-C414-4779-820A-9FD59B7FE2BD}" type="sibTrans" cxnId="{14BF8551-A8AB-44BD-B190-2620C00ABAF7}">
      <dgm:prSet/>
      <dgm:spPr/>
      <dgm:t>
        <a:bodyPr/>
        <a:lstStyle/>
        <a:p>
          <a:endParaRPr lang="cs-CZ"/>
        </a:p>
      </dgm:t>
    </dgm:pt>
    <dgm:pt modelId="{A474076B-9E17-47E7-9584-1042E5B18E3D}">
      <dgm:prSet/>
      <dgm:spPr/>
      <dgm:t>
        <a:bodyPr/>
        <a:lstStyle/>
        <a:p>
          <a:r>
            <a:rPr lang="cs-CZ">
              <a:solidFill>
                <a:schemeClr val="tx1"/>
              </a:solidFill>
            </a:rPr>
            <a:t>CASE MANAGEMENT</a:t>
          </a:r>
          <a:endParaRPr lang="cs-CZ" dirty="0">
            <a:solidFill>
              <a:schemeClr val="tx1"/>
            </a:solidFill>
          </a:endParaRPr>
        </a:p>
      </dgm:t>
    </dgm:pt>
    <dgm:pt modelId="{50D1350A-C916-4169-A333-F75883C2D754}" type="parTrans" cxnId="{9862B807-BAA7-4371-8D00-C677EB4E57E7}">
      <dgm:prSet/>
      <dgm:spPr/>
      <dgm:t>
        <a:bodyPr/>
        <a:lstStyle/>
        <a:p>
          <a:endParaRPr lang="cs-CZ"/>
        </a:p>
      </dgm:t>
    </dgm:pt>
    <dgm:pt modelId="{D53C30C8-63B1-4A42-843E-FCDF74575609}" type="sibTrans" cxnId="{9862B807-BAA7-4371-8D00-C677EB4E57E7}">
      <dgm:prSet/>
      <dgm:spPr/>
      <dgm:t>
        <a:bodyPr/>
        <a:lstStyle/>
        <a:p>
          <a:endParaRPr lang="cs-CZ"/>
        </a:p>
      </dgm:t>
    </dgm:pt>
    <dgm:pt modelId="{0CA6D236-FBF1-426D-BC44-687D5039A17E}">
      <dgm:prSet/>
      <dgm:spPr/>
      <dgm:t>
        <a:bodyPr/>
        <a:lstStyle/>
        <a:p>
          <a:r>
            <a:rPr lang="cs-CZ" dirty="0">
              <a:solidFill>
                <a:schemeClr val="tx1"/>
              </a:solidFill>
            </a:rPr>
            <a:t>PARTICIPACE</a:t>
          </a:r>
        </a:p>
      </dgm:t>
    </dgm:pt>
    <dgm:pt modelId="{4D1EF5C3-B16D-4518-9B52-8EC3A72E479A}" type="parTrans" cxnId="{E2F00FAD-979B-4D98-B292-72A0220E39BE}">
      <dgm:prSet/>
      <dgm:spPr/>
      <dgm:t>
        <a:bodyPr/>
        <a:lstStyle/>
        <a:p>
          <a:endParaRPr lang="cs-CZ"/>
        </a:p>
      </dgm:t>
    </dgm:pt>
    <dgm:pt modelId="{C58ACD81-465A-468F-8E45-D7931F8F6B07}" type="sibTrans" cxnId="{E2F00FAD-979B-4D98-B292-72A0220E39BE}">
      <dgm:prSet/>
      <dgm:spPr/>
      <dgm:t>
        <a:bodyPr/>
        <a:lstStyle/>
        <a:p>
          <a:endParaRPr lang="cs-CZ"/>
        </a:p>
      </dgm:t>
    </dgm:pt>
    <dgm:pt modelId="{5A250C87-5595-4475-A8E2-2FAADFFCA6BB}" type="pres">
      <dgm:prSet presAssocID="{199AA4ED-2246-45DA-B8B1-7E4C9C708080}" presName="diagram" presStyleCnt="0">
        <dgm:presLayoutVars>
          <dgm:dir/>
          <dgm:resizeHandles val="exact"/>
        </dgm:presLayoutVars>
      </dgm:prSet>
      <dgm:spPr/>
    </dgm:pt>
    <dgm:pt modelId="{FFAC90A8-1BE3-4186-BFAE-BF9942B6AA8E}" type="pres">
      <dgm:prSet presAssocID="{B8989C7E-8D95-4371-BE5B-05B539AE8D35}" presName="node" presStyleLbl="node1" presStyleIdx="0" presStyleCnt="5" custScaleX="110638" custScaleY="96708">
        <dgm:presLayoutVars>
          <dgm:bulletEnabled val="1"/>
        </dgm:presLayoutVars>
      </dgm:prSet>
      <dgm:spPr/>
    </dgm:pt>
    <dgm:pt modelId="{1D498F1D-A4BF-4A62-90E2-DD66DEDB2E45}" type="pres">
      <dgm:prSet presAssocID="{EA7D8846-7295-4449-A510-48BB2C0C7CFB}" presName="sibTrans" presStyleCnt="0"/>
      <dgm:spPr/>
    </dgm:pt>
    <dgm:pt modelId="{B00B4556-6268-4665-B83D-A100FF461065}" type="pres">
      <dgm:prSet presAssocID="{0CA6D236-FBF1-426D-BC44-687D5039A17E}" presName="node" presStyleLbl="node1" presStyleIdx="1" presStyleCnt="5">
        <dgm:presLayoutVars>
          <dgm:bulletEnabled val="1"/>
        </dgm:presLayoutVars>
      </dgm:prSet>
      <dgm:spPr/>
    </dgm:pt>
    <dgm:pt modelId="{AE1D525A-496C-4A85-8C65-6EA35BD1B0E0}" type="pres">
      <dgm:prSet presAssocID="{C58ACD81-465A-468F-8E45-D7931F8F6B07}" presName="sibTrans" presStyleCnt="0"/>
      <dgm:spPr/>
    </dgm:pt>
    <dgm:pt modelId="{C42C2F16-B25D-4ECF-8086-52FF74C8CCBF}" type="pres">
      <dgm:prSet presAssocID="{71C9DB43-7E5F-44AC-BED4-69AE860A10F3}" presName="node" presStyleLbl="node1" presStyleIdx="2" presStyleCnt="5" custScaleX="111190" custScaleY="96356">
        <dgm:presLayoutVars>
          <dgm:bulletEnabled val="1"/>
        </dgm:presLayoutVars>
      </dgm:prSet>
      <dgm:spPr/>
    </dgm:pt>
    <dgm:pt modelId="{97F8FC6F-1782-4589-A792-BD75F2778618}" type="pres">
      <dgm:prSet presAssocID="{1C88DDA4-D826-41F6-A9C2-73934AEF5AA5}" presName="sibTrans" presStyleCnt="0"/>
      <dgm:spPr/>
    </dgm:pt>
    <dgm:pt modelId="{07639A67-CE1B-417B-8959-0BED1A3C2607}" type="pres">
      <dgm:prSet presAssocID="{81D8026E-A17C-4EFC-A246-3935D6E73448}" presName="node" presStyleLbl="node1" presStyleIdx="3" presStyleCnt="5" custScaleX="103551" custScaleY="108177" custLinFactNeighborX="5243" custLinFactNeighborY="-1655">
        <dgm:presLayoutVars>
          <dgm:bulletEnabled val="1"/>
        </dgm:presLayoutVars>
      </dgm:prSet>
      <dgm:spPr/>
    </dgm:pt>
    <dgm:pt modelId="{62A72DB7-02D6-4E98-8D5F-20775A592EF1}" type="pres">
      <dgm:prSet presAssocID="{5726FD90-C414-4779-820A-9FD59B7FE2BD}" presName="sibTrans" presStyleCnt="0"/>
      <dgm:spPr/>
    </dgm:pt>
    <dgm:pt modelId="{481346E3-4AD1-4C6E-B0F4-A64772CBF6FC}" type="pres">
      <dgm:prSet presAssocID="{A474076B-9E17-47E7-9584-1042E5B18E3D}" presName="node" presStyleLbl="node1" presStyleIdx="4" presStyleCnt="5" custScaleX="115378" custScaleY="110509" custLinFactNeighborX="8355" custLinFactNeighborY="-844">
        <dgm:presLayoutVars>
          <dgm:bulletEnabled val="1"/>
        </dgm:presLayoutVars>
      </dgm:prSet>
      <dgm:spPr/>
    </dgm:pt>
  </dgm:ptLst>
  <dgm:cxnLst>
    <dgm:cxn modelId="{9862B807-BAA7-4371-8D00-C677EB4E57E7}" srcId="{199AA4ED-2246-45DA-B8B1-7E4C9C708080}" destId="{A474076B-9E17-47E7-9584-1042E5B18E3D}" srcOrd="4" destOrd="0" parTransId="{50D1350A-C916-4169-A333-F75883C2D754}" sibTransId="{D53C30C8-63B1-4A42-843E-FCDF74575609}"/>
    <dgm:cxn modelId="{74E97A61-6438-4988-9796-EFC366A167BB}" type="presOf" srcId="{81D8026E-A17C-4EFC-A246-3935D6E73448}" destId="{07639A67-CE1B-417B-8959-0BED1A3C2607}" srcOrd="0" destOrd="0" presId="urn:microsoft.com/office/officeart/2005/8/layout/default"/>
    <dgm:cxn modelId="{3417BA47-07A2-4CAB-A1B2-2BEFFA32D0AE}" srcId="{199AA4ED-2246-45DA-B8B1-7E4C9C708080}" destId="{71C9DB43-7E5F-44AC-BED4-69AE860A10F3}" srcOrd="2" destOrd="0" parTransId="{D3B34034-04E6-4CF7-B7F2-8CD315178071}" sibTransId="{1C88DDA4-D826-41F6-A9C2-73934AEF5AA5}"/>
    <dgm:cxn modelId="{14BF8551-A8AB-44BD-B190-2620C00ABAF7}" srcId="{199AA4ED-2246-45DA-B8B1-7E4C9C708080}" destId="{81D8026E-A17C-4EFC-A246-3935D6E73448}" srcOrd="3" destOrd="0" parTransId="{C60EAF14-B40D-4315-AC30-5EE6F7B05FDF}" sibTransId="{5726FD90-C414-4779-820A-9FD59B7FE2BD}"/>
    <dgm:cxn modelId="{3FC72390-8950-4952-AE36-38D6B9FA583F}" type="presOf" srcId="{0CA6D236-FBF1-426D-BC44-687D5039A17E}" destId="{B00B4556-6268-4665-B83D-A100FF461065}" srcOrd="0" destOrd="0" presId="urn:microsoft.com/office/officeart/2005/8/layout/default"/>
    <dgm:cxn modelId="{AC25B0A7-0557-44DD-A91A-14588BDD7E3F}" srcId="{199AA4ED-2246-45DA-B8B1-7E4C9C708080}" destId="{B8989C7E-8D95-4371-BE5B-05B539AE8D35}" srcOrd="0" destOrd="0" parTransId="{28CBDC3F-2D76-4BE4-87B3-B78BEE87BC72}" sibTransId="{EA7D8846-7295-4449-A510-48BB2C0C7CFB}"/>
    <dgm:cxn modelId="{E2F00FAD-979B-4D98-B292-72A0220E39BE}" srcId="{199AA4ED-2246-45DA-B8B1-7E4C9C708080}" destId="{0CA6D236-FBF1-426D-BC44-687D5039A17E}" srcOrd="1" destOrd="0" parTransId="{4D1EF5C3-B16D-4518-9B52-8EC3A72E479A}" sibTransId="{C58ACD81-465A-468F-8E45-D7931F8F6B07}"/>
    <dgm:cxn modelId="{1366A3DA-978F-407F-9499-F561DCE32C60}" type="presOf" srcId="{199AA4ED-2246-45DA-B8B1-7E4C9C708080}" destId="{5A250C87-5595-4475-A8E2-2FAADFFCA6BB}" srcOrd="0" destOrd="0" presId="urn:microsoft.com/office/officeart/2005/8/layout/default"/>
    <dgm:cxn modelId="{D2F984DD-64F6-45D0-9798-1C03D913860B}" type="presOf" srcId="{B8989C7E-8D95-4371-BE5B-05B539AE8D35}" destId="{FFAC90A8-1BE3-4186-BFAE-BF9942B6AA8E}" srcOrd="0" destOrd="0" presId="urn:microsoft.com/office/officeart/2005/8/layout/default"/>
    <dgm:cxn modelId="{F36174EA-10D4-4E83-9B2E-3A36DA073602}" type="presOf" srcId="{A474076B-9E17-47E7-9584-1042E5B18E3D}" destId="{481346E3-4AD1-4C6E-B0F4-A64772CBF6FC}" srcOrd="0" destOrd="0" presId="urn:microsoft.com/office/officeart/2005/8/layout/default"/>
    <dgm:cxn modelId="{8071F4F0-251E-437C-B7EA-FFFD0B62DE0F}" type="presOf" srcId="{71C9DB43-7E5F-44AC-BED4-69AE860A10F3}" destId="{C42C2F16-B25D-4ECF-8086-52FF74C8CCBF}" srcOrd="0" destOrd="0" presId="urn:microsoft.com/office/officeart/2005/8/layout/default"/>
    <dgm:cxn modelId="{C9B97F6D-A130-464D-B32E-D20D5C2BFFC4}" type="presParOf" srcId="{5A250C87-5595-4475-A8E2-2FAADFFCA6BB}" destId="{FFAC90A8-1BE3-4186-BFAE-BF9942B6AA8E}" srcOrd="0" destOrd="0" presId="urn:microsoft.com/office/officeart/2005/8/layout/default"/>
    <dgm:cxn modelId="{3762DD24-6EF7-4956-802B-3D93ADD15854}" type="presParOf" srcId="{5A250C87-5595-4475-A8E2-2FAADFFCA6BB}" destId="{1D498F1D-A4BF-4A62-90E2-DD66DEDB2E45}" srcOrd="1" destOrd="0" presId="urn:microsoft.com/office/officeart/2005/8/layout/default"/>
    <dgm:cxn modelId="{750976B0-44D6-4FB6-8EB7-9448EDBFD8B5}" type="presParOf" srcId="{5A250C87-5595-4475-A8E2-2FAADFFCA6BB}" destId="{B00B4556-6268-4665-B83D-A100FF461065}" srcOrd="2" destOrd="0" presId="urn:microsoft.com/office/officeart/2005/8/layout/default"/>
    <dgm:cxn modelId="{33566FA3-3185-4A09-B91B-82F7462ECB75}" type="presParOf" srcId="{5A250C87-5595-4475-A8E2-2FAADFFCA6BB}" destId="{AE1D525A-496C-4A85-8C65-6EA35BD1B0E0}" srcOrd="3" destOrd="0" presId="urn:microsoft.com/office/officeart/2005/8/layout/default"/>
    <dgm:cxn modelId="{380C207D-591B-42E8-BFC4-370CEBE3DF22}" type="presParOf" srcId="{5A250C87-5595-4475-A8E2-2FAADFFCA6BB}" destId="{C42C2F16-B25D-4ECF-8086-52FF74C8CCBF}" srcOrd="4" destOrd="0" presId="urn:microsoft.com/office/officeart/2005/8/layout/default"/>
    <dgm:cxn modelId="{75706CD9-D416-47F8-91EF-00DDF4A9C8D8}" type="presParOf" srcId="{5A250C87-5595-4475-A8E2-2FAADFFCA6BB}" destId="{97F8FC6F-1782-4589-A792-BD75F2778618}" srcOrd="5" destOrd="0" presId="urn:microsoft.com/office/officeart/2005/8/layout/default"/>
    <dgm:cxn modelId="{0697D127-A226-4AF0-A2C5-13FB0F11397F}" type="presParOf" srcId="{5A250C87-5595-4475-A8E2-2FAADFFCA6BB}" destId="{07639A67-CE1B-417B-8959-0BED1A3C2607}" srcOrd="6" destOrd="0" presId="urn:microsoft.com/office/officeart/2005/8/layout/default"/>
    <dgm:cxn modelId="{4E5737C7-CFFF-4C1C-9FC0-F3319E9AC5C1}" type="presParOf" srcId="{5A250C87-5595-4475-A8E2-2FAADFFCA6BB}" destId="{62A72DB7-02D6-4E98-8D5F-20775A592EF1}" srcOrd="7" destOrd="0" presId="urn:microsoft.com/office/officeart/2005/8/layout/default"/>
    <dgm:cxn modelId="{788C006A-0256-43B4-B46C-A413FA17522E}" type="presParOf" srcId="{5A250C87-5595-4475-A8E2-2FAADFFCA6BB}" destId="{481346E3-4AD1-4C6E-B0F4-A64772CBF6FC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AC90A8-1BE3-4186-BFAE-BF9942B6AA8E}">
      <dsp:nvSpPr>
        <dsp:cNvPr id="0" name=""/>
        <dsp:cNvSpPr/>
      </dsp:nvSpPr>
      <dsp:spPr>
        <a:xfrm>
          <a:off x="1155" y="109933"/>
          <a:ext cx="3402790" cy="178461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200" kern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DOBROVOLNOST</a:t>
          </a:r>
          <a:endParaRPr lang="cs-CZ" sz="22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155" y="109933"/>
        <a:ext cx="3402790" cy="1784615"/>
      </dsp:txXfrm>
    </dsp:sp>
    <dsp:sp modelId="{B00B4556-6268-4665-B83D-A100FF461065}">
      <dsp:nvSpPr>
        <dsp:cNvPr id="0" name=""/>
        <dsp:cNvSpPr/>
      </dsp:nvSpPr>
      <dsp:spPr>
        <a:xfrm>
          <a:off x="3711507" y="79558"/>
          <a:ext cx="3075607" cy="184536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200" kern="1200" dirty="0">
              <a:solidFill>
                <a:schemeClr val="tx1"/>
              </a:solidFill>
            </a:rPr>
            <a:t>PARTICIPACE</a:t>
          </a:r>
        </a:p>
      </dsp:txBody>
      <dsp:txXfrm>
        <a:off x="3711507" y="79558"/>
        <a:ext cx="3075607" cy="1845364"/>
      </dsp:txXfrm>
    </dsp:sp>
    <dsp:sp modelId="{C42C2F16-B25D-4ECF-8086-52FF74C8CCBF}">
      <dsp:nvSpPr>
        <dsp:cNvPr id="0" name=""/>
        <dsp:cNvSpPr/>
      </dsp:nvSpPr>
      <dsp:spPr>
        <a:xfrm>
          <a:off x="7094675" y="113181"/>
          <a:ext cx="3419768" cy="177811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2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BEZPEČNÉ </a:t>
          </a: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2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 RESPEKTUJÍCÍ PROSTŘEDÍ</a:t>
          </a:r>
        </a:p>
      </dsp:txBody>
      <dsp:txXfrm>
        <a:off x="7094675" y="113181"/>
        <a:ext cx="3419768" cy="1778119"/>
      </dsp:txXfrm>
    </dsp:sp>
    <dsp:sp modelId="{07639A67-CE1B-417B-8959-0BED1A3C2607}">
      <dsp:nvSpPr>
        <dsp:cNvPr id="0" name=""/>
        <dsp:cNvSpPr/>
      </dsp:nvSpPr>
      <dsp:spPr>
        <a:xfrm>
          <a:off x="1898575" y="2223460"/>
          <a:ext cx="3184822" cy="199626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200" kern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MULTIDISCIPLINARITA</a:t>
          </a:r>
          <a:endParaRPr lang="cs-CZ" sz="22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898575" y="2223460"/>
        <a:ext cx="3184822" cy="1996260"/>
      </dsp:txXfrm>
    </dsp:sp>
    <dsp:sp modelId="{481346E3-4AD1-4C6E-B0F4-A64772CBF6FC}">
      <dsp:nvSpPr>
        <dsp:cNvPr id="0" name=""/>
        <dsp:cNvSpPr/>
      </dsp:nvSpPr>
      <dsp:spPr>
        <a:xfrm>
          <a:off x="5486671" y="2216909"/>
          <a:ext cx="3548574" cy="203929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200" kern="1200">
              <a:solidFill>
                <a:schemeClr val="tx1"/>
              </a:solidFill>
            </a:rPr>
            <a:t>CASE MANAGEMENT</a:t>
          </a:r>
          <a:endParaRPr lang="cs-CZ" sz="2200" kern="1200" dirty="0">
            <a:solidFill>
              <a:schemeClr val="tx1"/>
            </a:solidFill>
          </a:endParaRPr>
        </a:p>
      </dsp:txBody>
      <dsp:txXfrm>
        <a:off x="5486671" y="2216909"/>
        <a:ext cx="3548574" cy="20392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2B5A08-1C66-4F36-A159-21FBC208E11A}" type="datetimeFigureOut">
              <a:rPr lang="cs-CZ" smtClean="0"/>
              <a:t>29.03.2023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24167E-8EA3-4FBC-9F09-5A8271A70A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90899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24167E-8EA3-4FBC-9F09-5A8271A70ABD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8966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F62349EF-B7B7-495C-9A40-B85C7379315D}" type="datetime1">
              <a:rPr lang="cs-CZ" smtClean="0"/>
              <a:t>29.03.2023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© Centrum Anabell, z. ú.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43617D86-DACB-464A-9368-B59B2578D54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816830" y="1020430"/>
            <a:ext cx="2187394" cy="4921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2D9A2-5035-4448-8CFE-3ACB67CF14C5}" type="datetime1">
              <a:rPr lang="cs-CZ" smtClean="0"/>
              <a:t>29.03.2023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Centrum Anabell, z. ú.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3AA04AC-4B37-4A9A-ABC4-82DA61349C81}" type="datetime1">
              <a:rPr lang="cs-CZ" smtClean="0"/>
              <a:t>29.03.2023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r>
              <a:rPr lang="en-US"/>
              <a:t>© Centrum Anabell, z. ú.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3F49F-8B5F-49A3-ABFB-273BF8D6F757}" type="datetime1">
              <a:rPr lang="cs-CZ" smtClean="0"/>
              <a:t>29.03.2023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Centrum Anabell, z. ú.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941D3179-E012-4D9C-921D-BC1206413C48}" type="datetime1">
              <a:rPr lang="cs-CZ" smtClean="0"/>
              <a:t>29.03.2023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© Centrum Anabell, z. ú.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913F5758-0D3D-4925-AB59-32D977EDE11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816830" y="1020430"/>
            <a:ext cx="2187394" cy="4921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964B4-BD6F-412F-AC57-D72B3CF81EDE}" type="datetime1">
              <a:rPr lang="cs-CZ" smtClean="0"/>
              <a:t>29.03.2023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Centrum Anabell, z. ú.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FA31-9836-45DE-A1AC-806CE8AB5483}" type="datetime1">
              <a:rPr lang="cs-CZ" smtClean="0"/>
              <a:t>29.03.2023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Centrum Anabell, z. ú.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007DF-2E7B-4C06-9DE0-9329F31FF803}" type="datetime1">
              <a:rPr lang="cs-CZ" smtClean="0"/>
              <a:t>29.03.2023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Centrum Anabell, z. ú.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4763-EFBA-44E8-93BE-611941A7D0E4}" type="datetime1">
              <a:rPr lang="cs-CZ" smtClean="0"/>
              <a:t>29.03.2023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Centrum Anabell, z. ú.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82FA4D82-5A60-460F-8999-7340FE93F8E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816830" y="1020430"/>
            <a:ext cx="2187394" cy="4921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2154C38-3827-41B3-9321-588722C6D0F6}" type="datetime1">
              <a:rPr lang="cs-CZ" smtClean="0"/>
              <a:t>29.03.2023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© Centrum Anabell, z. ú.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87A6-8A29-4A18-B916-6CA4B57DE831}" type="datetime1">
              <a:rPr lang="cs-CZ" smtClean="0"/>
              <a:t>29.03.2023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Centrum Anabell, z. ú.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6927B348-AFE3-4FD4-BE80-8FFCE13210E2}" type="datetime1">
              <a:rPr lang="cs-CZ" smtClean="0"/>
              <a:t>29.03.2023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r>
              <a:rPr lang="en-US"/>
              <a:t>© Centrum Anabell, z. ú.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katerina.sevcikova@anabell.cz" TargetMode="External"/><Relationship Id="rId2" Type="http://schemas.openxmlformats.org/officeDocument/2006/relationships/hyperlink" Target="mailto:eva.slezakova@anabell.cz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jpeg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55382D3-116F-48F3-94A0-0F3818BFB6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9225" y="848981"/>
            <a:ext cx="10993549" cy="1475013"/>
          </a:xfrm>
        </p:spPr>
        <p:txBody>
          <a:bodyPr/>
          <a:lstStyle/>
          <a:p>
            <a:r>
              <a:rPr lang="cs-CZ" dirty="0"/>
              <a:t>GATE KEEPING SAS CENTRA ANABELL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CAAF56D7-E760-4640-9638-9651859FEB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3659" y="4767944"/>
            <a:ext cx="10993546" cy="905902"/>
          </a:xfrm>
        </p:spPr>
        <p:txBody>
          <a:bodyPr>
            <a:normAutofit/>
          </a:bodyPr>
          <a:lstStyle/>
          <a:p>
            <a:r>
              <a:rPr lang="cs-CZ" dirty="0">
                <a:solidFill>
                  <a:srgbClr val="FFFF00"/>
                </a:solidFill>
              </a:rPr>
              <a:t>KATEŘINA ŠEVČÍKOVÁ, vedoucí </a:t>
            </a:r>
            <a:r>
              <a:rPr lang="cs-CZ" dirty="0" err="1">
                <a:solidFill>
                  <a:srgbClr val="FFFF00"/>
                </a:solidFill>
              </a:rPr>
              <a:t>kca</a:t>
            </a:r>
            <a:r>
              <a:rPr lang="cs-CZ" dirty="0">
                <a:solidFill>
                  <a:srgbClr val="FFFF00"/>
                </a:solidFill>
              </a:rPr>
              <a:t> brno</a:t>
            </a:r>
          </a:p>
          <a:p>
            <a:r>
              <a:rPr lang="cs-CZ" dirty="0">
                <a:solidFill>
                  <a:srgbClr val="FFFF00"/>
                </a:solidFill>
              </a:rPr>
              <a:t>Eva </a:t>
            </a:r>
            <a:r>
              <a:rPr lang="cs-CZ" dirty="0" err="1">
                <a:solidFill>
                  <a:srgbClr val="FFFF00"/>
                </a:solidFill>
              </a:rPr>
              <a:t>slezáková</a:t>
            </a:r>
            <a:r>
              <a:rPr lang="cs-CZ" dirty="0">
                <a:solidFill>
                  <a:srgbClr val="FFFF00"/>
                </a:solidFill>
              </a:rPr>
              <a:t>, ředitelka centra </a:t>
            </a:r>
            <a:r>
              <a:rPr lang="cs-CZ" dirty="0" err="1">
                <a:solidFill>
                  <a:srgbClr val="FFFF00"/>
                </a:solidFill>
              </a:rPr>
              <a:t>anabell</a:t>
            </a:r>
            <a:r>
              <a:rPr lang="cs-CZ" dirty="0">
                <a:solidFill>
                  <a:srgbClr val="FFFF00"/>
                </a:solidFill>
              </a:rPr>
              <a:t>, z. </a:t>
            </a:r>
            <a:r>
              <a:rPr lang="cs-CZ" dirty="0" err="1">
                <a:solidFill>
                  <a:srgbClr val="FFFF00"/>
                </a:solidFill>
              </a:rPr>
              <a:t>ú.</a:t>
            </a:r>
            <a:r>
              <a:rPr lang="cs-CZ" dirty="0">
                <a:solidFill>
                  <a:srgbClr val="FFFF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91567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patí 1">
            <a:extLst>
              <a:ext uri="{FF2B5EF4-FFF2-40B4-BE49-F238E27FC236}">
                <a16:creationId xmlns:a16="http://schemas.microsoft.com/office/drawing/2014/main" id="{636FCDCF-BEB5-4627-A6AF-964C9A5825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Centrum </a:t>
            </a:r>
            <a:r>
              <a:rPr lang="en-US" dirty="0" err="1"/>
              <a:t>Anabell</a:t>
            </a:r>
            <a:r>
              <a:rPr lang="en-US" dirty="0"/>
              <a:t>, z. ú.</a:t>
            </a:r>
          </a:p>
        </p:txBody>
      </p:sp>
      <p:sp>
        <p:nvSpPr>
          <p:cNvPr id="12" name="Zástupný text 2">
            <a:extLst>
              <a:ext uri="{FF2B5EF4-FFF2-40B4-BE49-F238E27FC236}">
                <a16:creationId xmlns:a16="http://schemas.microsoft.com/office/drawing/2014/main" id="{2198D001-C88F-435C-91A6-B4BCC9267DF3}"/>
              </a:ext>
            </a:extLst>
          </p:cNvPr>
          <p:cNvSpPr txBox="1">
            <a:spLocks/>
          </p:cNvSpPr>
          <p:nvPr/>
        </p:nvSpPr>
        <p:spPr>
          <a:xfrm>
            <a:off x="581191" y="3429000"/>
            <a:ext cx="6252315" cy="1948439"/>
          </a:xfrm>
          <a:prstGeom prst="rect">
            <a:avLst/>
          </a:prstGeom>
        </p:spPr>
        <p:txBody>
          <a:bodyPr/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dirty="0">
                <a:solidFill>
                  <a:srgbClr val="5C79BB"/>
                </a:solidFill>
              </a:rPr>
              <a:t>Eva Slezáková, 		</a:t>
            </a:r>
            <a:r>
              <a:rPr lang="cs-CZ" dirty="0">
                <a:solidFill>
                  <a:srgbClr val="5C79BB"/>
                </a:solidFill>
                <a:hlinkClick r:id="rId2"/>
              </a:rPr>
              <a:t>eva.slezakova@anabell.cz</a:t>
            </a:r>
            <a:endParaRPr lang="cs-CZ" dirty="0">
              <a:solidFill>
                <a:srgbClr val="5C79BB"/>
              </a:solidFill>
            </a:endParaRPr>
          </a:p>
          <a:p>
            <a:pPr marL="0" indent="0">
              <a:buNone/>
            </a:pPr>
            <a:r>
              <a:rPr lang="cs-CZ" dirty="0">
                <a:solidFill>
                  <a:srgbClr val="5C79BB"/>
                </a:solidFill>
              </a:rPr>
              <a:t>					604 7340 291</a:t>
            </a:r>
          </a:p>
          <a:p>
            <a:pPr marL="0" indent="0">
              <a:buNone/>
            </a:pPr>
            <a:endParaRPr lang="cs-CZ" dirty="0">
              <a:solidFill>
                <a:srgbClr val="5C79BB"/>
              </a:solidFill>
            </a:endParaRPr>
          </a:p>
          <a:p>
            <a:pPr marL="0" indent="0">
              <a:buNone/>
            </a:pPr>
            <a:r>
              <a:rPr lang="cs-CZ" dirty="0">
                <a:solidFill>
                  <a:srgbClr val="5C79BB"/>
                </a:solidFill>
              </a:rPr>
              <a:t>Kateřina Ševčíková, </a:t>
            </a:r>
            <a:r>
              <a:rPr lang="cs-CZ" dirty="0">
                <a:solidFill>
                  <a:srgbClr val="5C79BB"/>
                </a:solidFill>
                <a:hlinkClick r:id="rId3"/>
              </a:rPr>
              <a:t>katerina.sevcikova@anabell.cz</a:t>
            </a:r>
            <a:endParaRPr lang="cs-CZ" dirty="0">
              <a:solidFill>
                <a:srgbClr val="5C79BB"/>
              </a:solidFill>
            </a:endParaRPr>
          </a:p>
          <a:p>
            <a:pPr marL="0" indent="0">
              <a:buNone/>
            </a:pPr>
            <a:r>
              <a:rPr lang="cs-CZ" dirty="0">
                <a:solidFill>
                  <a:srgbClr val="5C79BB"/>
                </a:solidFill>
              </a:rPr>
              <a:t>					777 178 734</a:t>
            </a:r>
          </a:p>
          <a:p>
            <a:pPr marL="0" indent="0">
              <a:buNone/>
            </a:pPr>
            <a:endParaRPr lang="cs-CZ" dirty="0">
              <a:solidFill>
                <a:srgbClr val="5C79BB"/>
              </a:solidFill>
            </a:endParaRPr>
          </a:p>
          <a:p>
            <a:pPr marL="0" indent="0">
              <a:buNone/>
            </a:pPr>
            <a:endParaRPr lang="cs-CZ" dirty="0">
              <a:solidFill>
                <a:srgbClr val="5C79BB"/>
              </a:solidFill>
            </a:endParaRPr>
          </a:p>
        </p:txBody>
      </p:sp>
      <p:sp>
        <p:nvSpPr>
          <p:cNvPr id="14" name="Nadpis 1">
            <a:extLst>
              <a:ext uri="{FF2B5EF4-FFF2-40B4-BE49-F238E27FC236}">
                <a16:creationId xmlns:a16="http://schemas.microsoft.com/office/drawing/2014/main" id="{5F9FCBD9-7491-4686-8687-C1DCEDCF9C57}"/>
              </a:ext>
            </a:extLst>
          </p:cNvPr>
          <p:cNvSpPr txBox="1">
            <a:spLocks/>
          </p:cNvSpPr>
          <p:nvPr/>
        </p:nvSpPr>
        <p:spPr>
          <a:xfrm>
            <a:off x="581192" y="2322432"/>
            <a:ext cx="11029615" cy="871101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2800" b="0" kern="1200" cap="all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cs-CZ" sz="3600" dirty="0" err="1">
                <a:solidFill>
                  <a:srgbClr val="5C79BB"/>
                </a:solidFill>
              </a:rPr>
              <a:t>DěkujEME</a:t>
            </a:r>
            <a:r>
              <a:rPr lang="cs-CZ" sz="3600" dirty="0">
                <a:solidFill>
                  <a:srgbClr val="5C79BB"/>
                </a:solidFill>
              </a:rPr>
              <a:t> za pozornost</a:t>
            </a:r>
            <a:endParaRPr lang="cs-CZ" dirty="0"/>
          </a:p>
        </p:txBody>
      </p:sp>
      <p:sp>
        <p:nvSpPr>
          <p:cNvPr id="15" name="Zástupný text 2">
            <a:extLst>
              <a:ext uri="{FF2B5EF4-FFF2-40B4-BE49-F238E27FC236}">
                <a16:creationId xmlns:a16="http://schemas.microsoft.com/office/drawing/2014/main" id="{4507708A-5C78-45E4-8DBB-2463B063AAF9}"/>
              </a:ext>
            </a:extLst>
          </p:cNvPr>
          <p:cNvSpPr txBox="1">
            <a:spLocks/>
          </p:cNvSpPr>
          <p:nvPr/>
        </p:nvSpPr>
        <p:spPr>
          <a:xfrm>
            <a:off x="7542811" y="3461656"/>
            <a:ext cx="5514808" cy="1948440"/>
          </a:xfrm>
          <a:prstGeom prst="rect">
            <a:avLst/>
          </a:prstGeom>
        </p:spPr>
        <p:txBody>
          <a:bodyPr/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>
                <a:solidFill>
                  <a:srgbClr val="5C79BB"/>
                </a:solidFill>
              </a:rPr>
              <a:t>Centrum </a:t>
            </a:r>
            <a:r>
              <a:rPr lang="cs-CZ" b="1" dirty="0" err="1">
                <a:solidFill>
                  <a:srgbClr val="5C79BB"/>
                </a:solidFill>
              </a:rPr>
              <a:t>Anabell</a:t>
            </a:r>
            <a:r>
              <a:rPr lang="cs-CZ" b="1" dirty="0">
                <a:solidFill>
                  <a:srgbClr val="5C79BB"/>
                </a:solidFill>
              </a:rPr>
              <a:t>, z. </a:t>
            </a:r>
            <a:r>
              <a:rPr lang="cs-CZ" b="1" dirty="0" err="1">
                <a:solidFill>
                  <a:srgbClr val="5C79BB"/>
                </a:solidFill>
              </a:rPr>
              <a:t>ú.</a:t>
            </a:r>
            <a:endParaRPr lang="cs-CZ" b="1" dirty="0">
              <a:solidFill>
                <a:srgbClr val="5C79BB"/>
              </a:solidFill>
            </a:endParaRPr>
          </a:p>
          <a:p>
            <a:pPr marL="0" indent="0">
              <a:buNone/>
            </a:pPr>
            <a:r>
              <a:rPr lang="cs-CZ" dirty="0">
                <a:solidFill>
                  <a:srgbClr val="5C79BB"/>
                </a:solidFill>
              </a:rPr>
              <a:t>Masarykova 506/37, 602 00 Brno</a:t>
            </a:r>
          </a:p>
          <a:p>
            <a:pPr marL="0" indent="0">
              <a:buNone/>
            </a:pPr>
            <a:r>
              <a:rPr lang="cs-CZ" dirty="0">
                <a:solidFill>
                  <a:srgbClr val="5C79BB"/>
                </a:solidFill>
              </a:rPr>
              <a:t>542 214 014  /  724 824 619</a:t>
            </a:r>
          </a:p>
          <a:p>
            <a:pPr marL="0" indent="0">
              <a:buNone/>
            </a:pPr>
            <a:r>
              <a:rPr lang="cs-CZ" dirty="0">
                <a:solidFill>
                  <a:srgbClr val="5C79BB"/>
                </a:solidFill>
              </a:rPr>
              <a:t>posta@anabell.cz</a:t>
            </a:r>
          </a:p>
          <a:p>
            <a:pPr marL="0" indent="0">
              <a:buNone/>
            </a:pPr>
            <a:r>
              <a:rPr lang="cs-CZ" b="1" dirty="0">
                <a:solidFill>
                  <a:srgbClr val="5C79BB"/>
                </a:solidFill>
              </a:rPr>
              <a:t>www.anabell.cz </a:t>
            </a:r>
          </a:p>
        </p:txBody>
      </p:sp>
    </p:spTree>
    <p:extLst>
      <p:ext uri="{BB962C8B-B14F-4D97-AF65-F5344CB8AC3E}">
        <p14:creationId xmlns:p14="http://schemas.microsoft.com/office/powerpoint/2010/main" val="3586038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3287798-81BA-4C9E-9ECE-7510F2CA40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NĚCO O SAS CENTRA ANABELL</a:t>
            </a:r>
          </a:p>
        </p:txBody>
      </p:sp>
      <p:pic>
        <p:nvPicPr>
          <p:cNvPr id="6" name="Zástupný obsah 5">
            <a:extLst>
              <a:ext uri="{FF2B5EF4-FFF2-40B4-BE49-F238E27FC236}">
                <a16:creationId xmlns:a16="http://schemas.microsoft.com/office/drawing/2014/main" id="{0684D913-AD39-6513-7545-65FA997E63A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512332" y="2095012"/>
            <a:ext cx="4225944" cy="3161205"/>
          </a:xfrm>
        </p:spPr>
      </p:pic>
      <p:sp>
        <p:nvSpPr>
          <p:cNvPr id="9" name="Zástupný obsah 8">
            <a:extLst>
              <a:ext uri="{FF2B5EF4-FFF2-40B4-BE49-F238E27FC236}">
                <a16:creationId xmlns:a16="http://schemas.microsoft.com/office/drawing/2014/main" id="{3605401F-E368-C8A4-150B-6F40F194E5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53724" y="2095012"/>
            <a:ext cx="6567562" cy="4033330"/>
          </a:xfrm>
        </p:spPr>
        <p:txBody>
          <a:bodyPr>
            <a:normAutofit/>
          </a:bodyPr>
          <a:lstStyle/>
          <a:p>
            <a:r>
              <a:rPr lang="cs-CZ" dirty="0"/>
              <a:t>Službu poskytujeme od ledna 2022.</a:t>
            </a:r>
          </a:p>
          <a:p>
            <a:r>
              <a:rPr lang="cs-CZ" dirty="0"/>
              <a:t>Cílovou skupinou jsou rodiny s dětmi </a:t>
            </a:r>
            <a:br>
              <a:rPr lang="cs-CZ" dirty="0"/>
            </a:br>
            <a:r>
              <a:rPr lang="cs-CZ" dirty="0"/>
              <a:t>(0-18 let) s duševními obtížemi a specifickými projevy chování z lokality Brna města.</a:t>
            </a:r>
          </a:p>
          <a:p>
            <a:r>
              <a:rPr lang="cs-CZ" dirty="0"/>
              <a:t>Službu poskytujeme ambulantně a terénně v přirozeném prostředí rodin.</a:t>
            </a:r>
          </a:p>
          <a:p>
            <a:r>
              <a:rPr lang="cs-CZ" dirty="0"/>
              <a:t>Spolupracujeme s OSPOD, DPN Velká Bíteš, školami, SVP Brno a dalšími organizacemi a institucemi.</a:t>
            </a:r>
          </a:p>
          <a:p>
            <a:r>
              <a:rPr lang="cs-CZ" dirty="0"/>
              <a:t>Od 2/2022 zastáváme roli </a:t>
            </a:r>
            <a:r>
              <a:rPr lang="cs-CZ" dirty="0" err="1"/>
              <a:t>gate</a:t>
            </a:r>
            <a:r>
              <a:rPr lang="cs-CZ" dirty="0"/>
              <a:t> </a:t>
            </a:r>
            <a:r>
              <a:rPr lang="cs-CZ" dirty="0" err="1"/>
              <a:t>keepera</a:t>
            </a:r>
            <a:r>
              <a:rPr lang="cs-CZ" dirty="0"/>
              <a:t> pro DPN Velká Bíteš.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D6AA88BD-3B73-40A7-B036-EC71A90EE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Centrum Anabell, z. ú.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5255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3287798-81BA-4C9E-9ECE-7510F2CA40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NÁŠ TÝM SAS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D6AA88BD-3B73-40A7-B036-EC71A90EE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Centrum Anabell, z. ú.</a:t>
            </a:r>
          </a:p>
        </p:txBody>
      </p:sp>
      <p:pic>
        <p:nvPicPr>
          <p:cNvPr id="13" name="Obrázek 12">
            <a:extLst>
              <a:ext uri="{FF2B5EF4-FFF2-40B4-BE49-F238E27FC236}">
                <a16:creationId xmlns:a16="http://schemas.microsoft.com/office/drawing/2014/main" id="{95171547-8F96-F3A2-193C-A73194203F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2760" y="2720514"/>
            <a:ext cx="2270921" cy="2270921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3C51F02F-0689-EAA5-EA84-4E28E7D29C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91" y="2647037"/>
            <a:ext cx="2270921" cy="2270921"/>
          </a:xfrm>
          <a:prstGeom prst="rect">
            <a:avLst/>
          </a:prstGeom>
        </p:spPr>
      </p:pic>
      <p:pic>
        <p:nvPicPr>
          <p:cNvPr id="17" name="Obrázek 16">
            <a:extLst>
              <a:ext uri="{FF2B5EF4-FFF2-40B4-BE49-F238E27FC236}">
                <a16:creationId xmlns:a16="http://schemas.microsoft.com/office/drawing/2014/main" id="{F08FE768-BF1D-6DBF-FEC7-B95A8F55F7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97620" y="2647037"/>
            <a:ext cx="2270921" cy="2270921"/>
          </a:xfrm>
          <a:prstGeom prst="rect">
            <a:avLst/>
          </a:prstGeom>
        </p:spPr>
      </p:pic>
      <p:pic>
        <p:nvPicPr>
          <p:cNvPr id="19" name="Obrázek 18">
            <a:extLst>
              <a:ext uri="{FF2B5EF4-FFF2-40B4-BE49-F238E27FC236}">
                <a16:creationId xmlns:a16="http://schemas.microsoft.com/office/drawing/2014/main" id="{ADBC9406-2331-452F-BFA3-D65B54DB90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2647037"/>
            <a:ext cx="2365543" cy="2270921"/>
          </a:xfrm>
          <a:prstGeom prst="rect">
            <a:avLst/>
          </a:prstGeom>
        </p:spPr>
      </p:pic>
      <p:sp>
        <p:nvSpPr>
          <p:cNvPr id="20" name="TextovéPole 19">
            <a:extLst>
              <a:ext uri="{FF2B5EF4-FFF2-40B4-BE49-F238E27FC236}">
                <a16:creationId xmlns:a16="http://schemas.microsoft.com/office/drawing/2014/main" id="{F75A41E7-2BF4-28C1-4655-09F13CB773D3}"/>
              </a:ext>
            </a:extLst>
          </p:cNvPr>
          <p:cNvSpPr txBox="1"/>
          <p:nvPr/>
        </p:nvSpPr>
        <p:spPr>
          <a:xfrm>
            <a:off x="1411938" y="1988094"/>
            <a:ext cx="4294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Sociální pracovnice</a:t>
            </a:r>
          </a:p>
        </p:txBody>
      </p:sp>
      <p:sp>
        <p:nvSpPr>
          <p:cNvPr id="21" name="TextovéPole 20">
            <a:extLst>
              <a:ext uri="{FF2B5EF4-FFF2-40B4-BE49-F238E27FC236}">
                <a16:creationId xmlns:a16="http://schemas.microsoft.com/office/drawing/2014/main" id="{61E6DD6C-C1E6-D3D1-0F14-43722A5D60AB}"/>
              </a:ext>
            </a:extLst>
          </p:cNvPr>
          <p:cNvSpPr txBox="1"/>
          <p:nvPr/>
        </p:nvSpPr>
        <p:spPr>
          <a:xfrm>
            <a:off x="334490" y="5074599"/>
            <a:ext cx="47436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/>
              <a:t>Mgr. Martina Pospíšilová           Mgr. Lucie Procházková  </a:t>
            </a:r>
          </a:p>
        </p:txBody>
      </p:sp>
      <p:sp>
        <p:nvSpPr>
          <p:cNvPr id="22" name="TextovéPole 21">
            <a:extLst>
              <a:ext uri="{FF2B5EF4-FFF2-40B4-BE49-F238E27FC236}">
                <a16:creationId xmlns:a16="http://schemas.microsoft.com/office/drawing/2014/main" id="{2EEEB2EE-960B-A835-D92A-37C59C480ECA}"/>
              </a:ext>
            </a:extLst>
          </p:cNvPr>
          <p:cNvSpPr txBox="1"/>
          <p:nvPr/>
        </p:nvSpPr>
        <p:spPr>
          <a:xfrm>
            <a:off x="7984670" y="2050581"/>
            <a:ext cx="3690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Psychologové</a:t>
            </a:r>
          </a:p>
        </p:txBody>
      </p:sp>
      <p:sp>
        <p:nvSpPr>
          <p:cNvPr id="25" name="TextovéPole 24">
            <a:extLst>
              <a:ext uri="{FF2B5EF4-FFF2-40B4-BE49-F238E27FC236}">
                <a16:creationId xmlns:a16="http://schemas.microsoft.com/office/drawing/2014/main" id="{E1C3A39F-EA65-F932-CB0A-EF28086E0C5F}"/>
              </a:ext>
            </a:extLst>
          </p:cNvPr>
          <p:cNvSpPr txBox="1"/>
          <p:nvPr/>
        </p:nvSpPr>
        <p:spPr>
          <a:xfrm>
            <a:off x="6359940" y="5153536"/>
            <a:ext cx="52508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/>
              <a:t>Mgr. Anna </a:t>
            </a:r>
            <a:r>
              <a:rPr lang="cs-CZ" sz="1200" dirty="0" err="1"/>
              <a:t>Rabelová</a:t>
            </a:r>
            <a:r>
              <a:rPr lang="cs-CZ" sz="1200" dirty="0"/>
              <a:t>                           Mgr. Matěj </a:t>
            </a:r>
            <a:r>
              <a:rPr lang="cs-CZ" sz="1200" dirty="0" err="1"/>
              <a:t>Sapík</a:t>
            </a:r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val="2051128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C244F85-EDC5-4B33-9626-14FA3D0A9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Zásady A PRINCIPY služby</a:t>
            </a:r>
          </a:p>
        </p:txBody>
      </p:sp>
      <p:graphicFrame>
        <p:nvGraphicFramePr>
          <p:cNvPr id="4" name="Zástupný obsah 3">
            <a:extLst>
              <a:ext uri="{FF2B5EF4-FFF2-40B4-BE49-F238E27FC236}">
                <a16:creationId xmlns:a16="http://schemas.microsoft.com/office/drawing/2014/main" id="{94C05938-23BF-4774-B747-2F49CD64EB0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8183380"/>
              </p:ext>
            </p:extLst>
          </p:nvPr>
        </p:nvGraphicFramePr>
        <p:xfrm>
          <a:off x="756558" y="2359706"/>
          <a:ext cx="10515600" cy="43513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88217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9949FFA-59C6-4AA7-8601-5F21FBED4C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Role SAS v systému péče o duševní zdraví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CE1C5B7-B9A0-4259-85B3-2CD3B2BCEE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445338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cs-CZ" dirty="0"/>
              <a:t>Včasná podpora</a:t>
            </a:r>
          </a:p>
          <a:p>
            <a:pPr>
              <a:lnSpc>
                <a:spcPct val="150000"/>
              </a:lnSpc>
            </a:pPr>
            <a:r>
              <a:rPr lang="cs-CZ" dirty="0"/>
              <a:t>Sociálně preventivní charakter služby</a:t>
            </a:r>
          </a:p>
          <a:p>
            <a:pPr>
              <a:lnSpc>
                <a:spcPct val="150000"/>
              </a:lnSpc>
            </a:pPr>
            <a:r>
              <a:rPr lang="cs-CZ" dirty="0"/>
              <a:t>Práce v přirozeném prostředí rodiny</a:t>
            </a:r>
          </a:p>
          <a:p>
            <a:pPr>
              <a:lnSpc>
                <a:spcPct val="150000"/>
              </a:lnSpc>
            </a:pPr>
            <a:r>
              <a:rPr lang="cs-CZ" dirty="0"/>
              <a:t>Práce s potřebami dítěte a rodiny (Regionální karty)</a:t>
            </a:r>
          </a:p>
          <a:p>
            <a:pPr>
              <a:lnSpc>
                <a:spcPct val="150000"/>
              </a:lnSpc>
            </a:pPr>
            <a:r>
              <a:rPr lang="cs-CZ" dirty="0"/>
              <a:t>Hledání zdrojů</a:t>
            </a:r>
          </a:p>
          <a:p>
            <a:pPr>
              <a:lnSpc>
                <a:spcPct val="150000"/>
              </a:lnSpc>
            </a:pPr>
            <a:r>
              <a:rPr lang="cs-CZ" dirty="0"/>
              <a:t>Koordinace různých druhů podpory</a:t>
            </a:r>
          </a:p>
          <a:p>
            <a:pPr>
              <a:lnSpc>
                <a:spcPct val="150000"/>
              </a:lnSpc>
            </a:pPr>
            <a:r>
              <a:rPr lang="cs-CZ" dirty="0"/>
              <a:t>Posilování rodičovských kompetencí</a:t>
            </a:r>
          </a:p>
          <a:p>
            <a:pPr>
              <a:lnSpc>
                <a:spcPct val="150000"/>
              </a:lnSpc>
            </a:pPr>
            <a:r>
              <a:rPr lang="cs-CZ" dirty="0"/>
              <a:t>Prostor k dialogu</a:t>
            </a:r>
          </a:p>
          <a:p>
            <a:pPr>
              <a:lnSpc>
                <a:spcPct val="150000"/>
              </a:lnSpc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36571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6DB3BE7-5195-4B06-8F5F-65864CE8B2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SAS JAKO GATE KEEPER PRO DNP VELKÁ BÍTEŠ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2FECFC3-1296-4A4E-AD74-43522DE03F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81192" y="2228003"/>
            <a:ext cx="10734508" cy="3633047"/>
          </a:xfrm>
        </p:spPr>
        <p:txBody>
          <a:bodyPr/>
          <a:lstStyle/>
          <a:p>
            <a:r>
              <a:rPr lang="cs-CZ" dirty="0"/>
              <a:t>Cílem je provazovat děti z Brna města propouštěné z hospitalizace na sociální službu.</a:t>
            </a:r>
          </a:p>
          <a:p>
            <a:pPr marL="0" indent="0">
              <a:buNone/>
            </a:pPr>
            <a:endParaRPr lang="cs-CZ" dirty="0"/>
          </a:p>
          <a:p>
            <a:r>
              <a:rPr lang="cs-CZ" dirty="0"/>
              <a:t>Tou může být SAS Centra Anabell, případně jiná sociální služba, která odpovídá potřebám dítěte a rodiny.</a:t>
            </a:r>
          </a:p>
          <a:p>
            <a:pPr marL="0" indent="0">
              <a:buNone/>
            </a:pPr>
            <a:endParaRPr lang="cs-CZ" dirty="0"/>
          </a:p>
          <a:p>
            <a:r>
              <a:rPr lang="cs-CZ" sz="1800" b="0" i="0" u="none" strike="noStrike" dirty="0">
                <a:effectLst/>
                <a:latin typeface="+mj-lt"/>
              </a:rPr>
              <a:t>Pokud není možné dítě provázat na žádnou návaznou službu, protože taková služba dostupná v místě bydliště není nebo má plnou kapacitu, informujeme o této skutečnosti vedoucí sociálního odboru místa bydliště dítěte. 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A58E5DF-D578-4460-AF6E-BCC1A92FF6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Centrum Anabell, z. ú.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4228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6DB3BE7-5195-4B06-8F5F-65864CE8B2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SAS JAKO GATE KEEPER PRO DNP VELKÁ BÍTEŠ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2FECFC3-1296-4A4E-AD74-43522DE03F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81192" y="2228003"/>
            <a:ext cx="10734508" cy="3633047"/>
          </a:xfrm>
        </p:spPr>
        <p:txBody>
          <a:bodyPr/>
          <a:lstStyle/>
          <a:p>
            <a:r>
              <a:rPr lang="cs-CZ" dirty="0">
                <a:latin typeface="+mj-lt"/>
              </a:rPr>
              <a:t>Provazování začíná v průběhu hospitalizace dítěte v DNP Velká Bíteš. </a:t>
            </a:r>
          </a:p>
          <a:p>
            <a:pPr marL="0" indent="0">
              <a:buNone/>
            </a:pPr>
            <a:endParaRPr lang="cs-CZ" dirty="0">
              <a:latin typeface="+mj-lt"/>
            </a:endParaRPr>
          </a:p>
          <a:p>
            <a:r>
              <a:rPr lang="cs-CZ" dirty="0">
                <a:latin typeface="+mj-lt"/>
              </a:rPr>
              <a:t>Metodička </a:t>
            </a:r>
            <a:r>
              <a:rPr lang="cs-CZ" dirty="0" err="1">
                <a:latin typeface="+mj-lt"/>
              </a:rPr>
              <a:t>multidisciplinarity</a:t>
            </a:r>
            <a:r>
              <a:rPr lang="cs-CZ" dirty="0">
                <a:latin typeface="+mj-lt"/>
              </a:rPr>
              <a:t> kontaktuje SAS pro domluvu plánu spolupráce.</a:t>
            </a:r>
          </a:p>
          <a:p>
            <a:pPr marL="0" indent="0">
              <a:buNone/>
            </a:pPr>
            <a:endParaRPr lang="cs-CZ" dirty="0">
              <a:latin typeface="+mj-lt"/>
            </a:endParaRPr>
          </a:p>
          <a:p>
            <a:r>
              <a:rPr lang="cs-CZ" dirty="0">
                <a:latin typeface="+mj-lt"/>
              </a:rPr>
              <a:t>Setkávání v DPN Velká Bíteš probíhá dle potřeby provazovaných rodin.</a:t>
            </a:r>
          </a:p>
          <a:p>
            <a:pPr lvl="1"/>
            <a:r>
              <a:rPr lang="cs-CZ" dirty="0">
                <a:solidFill>
                  <a:schemeClr val="accent6"/>
                </a:solidFill>
                <a:latin typeface="+mj-lt"/>
              </a:rPr>
              <a:t>Účastní se ho metodik DPN Velká Bíteš a sociální pracovnice SAS Anabell. </a:t>
            </a:r>
          </a:p>
          <a:p>
            <a:pPr marL="324000" lvl="1" indent="0">
              <a:buNone/>
            </a:pPr>
            <a:endParaRPr lang="cs-CZ" dirty="0">
              <a:solidFill>
                <a:schemeClr val="accent6"/>
              </a:solidFill>
              <a:latin typeface="+mj-lt"/>
            </a:endParaRPr>
          </a:p>
          <a:p>
            <a:r>
              <a:rPr lang="cs-CZ" dirty="0">
                <a:latin typeface="+mj-lt"/>
              </a:rPr>
              <a:t>Spolupráce s rodinou začíná už v období, kdy je dítě v hospitalizaci.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A58E5DF-D578-4460-AF6E-BCC1A92FF6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Centrum Anabell, z. ú.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600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173BC54-A04B-081E-7CD8-317FD7F776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Kazuistika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81023D8-ACBB-38F5-21CE-92B669D06B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Spolupráce s rodinou od března 2022. </a:t>
            </a:r>
          </a:p>
          <a:p>
            <a:r>
              <a:rPr lang="cs-CZ" dirty="0"/>
              <a:t>Rodina se na Anabell obracela v minulosti pro PPP jednoho z dětí.</a:t>
            </a:r>
          </a:p>
          <a:p>
            <a:r>
              <a:rPr lang="cs-CZ" dirty="0"/>
              <a:t>V rodině jsou 4 děti, jedno z nich už plnoleté.</a:t>
            </a:r>
          </a:p>
          <a:p>
            <a:r>
              <a:rPr lang="cs-CZ" dirty="0"/>
              <a:t>Témata rodiny jsou různorodá: </a:t>
            </a:r>
          </a:p>
          <a:p>
            <a:pPr lvl="1"/>
            <a:r>
              <a:rPr lang="cs-CZ" dirty="0"/>
              <a:t>moderace návratu dítěte z hospitalizace a s tím spojených změn </a:t>
            </a:r>
          </a:p>
          <a:p>
            <a:pPr marL="324000" lvl="1" indent="0">
              <a:buNone/>
            </a:pPr>
            <a:r>
              <a:rPr lang="cs-CZ" dirty="0"/>
              <a:t>(denní režim, školní docházka, socializace, společné stravování);</a:t>
            </a:r>
          </a:p>
          <a:p>
            <a:pPr lvl="1"/>
            <a:r>
              <a:rPr lang="cs-CZ" dirty="0"/>
              <a:t>kompetence rodičů a nastavování hranic;</a:t>
            </a:r>
          </a:p>
          <a:p>
            <a:pPr lvl="1"/>
            <a:r>
              <a:rPr lang="cs-CZ" dirty="0"/>
              <a:t>komunikace v rodině a řešení konfliktů.</a:t>
            </a:r>
          </a:p>
          <a:p>
            <a:r>
              <a:rPr lang="cs-CZ" dirty="0"/>
              <a:t>Sezení jsou individuální i rodinná.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E30C9DE5-EB00-E232-475A-264836CBC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Centrum Anabell, z. ú.</a:t>
            </a:r>
            <a:endParaRPr lang="en-US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AE637399-ED54-D332-7CD2-8B0478095B5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95" t="48341" r="60367" b="9398"/>
          <a:stretch/>
        </p:blipFill>
        <p:spPr>
          <a:xfrm>
            <a:off x="9026496" y="2869373"/>
            <a:ext cx="2584311" cy="3035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809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ovéPole 8">
            <a:extLst>
              <a:ext uri="{FF2B5EF4-FFF2-40B4-BE49-F238E27FC236}">
                <a16:creationId xmlns:a16="http://schemas.microsoft.com/office/drawing/2014/main" id="{AB66E96A-E10F-535B-36AB-52EC8676AF0B}"/>
              </a:ext>
            </a:extLst>
          </p:cNvPr>
          <p:cNvSpPr txBox="1"/>
          <p:nvPr/>
        </p:nvSpPr>
        <p:spPr>
          <a:xfrm>
            <a:off x="2926976" y="3244334"/>
            <a:ext cx="61766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cs-CZ" dirty="0"/>
          </a:p>
        </p:txBody>
      </p:sp>
      <p:sp>
        <p:nvSpPr>
          <p:cNvPr id="7" name="Obdélník 6">
            <a:extLst>
              <a:ext uri="{FF2B5EF4-FFF2-40B4-BE49-F238E27FC236}">
                <a16:creationId xmlns:a16="http://schemas.microsoft.com/office/drawing/2014/main" id="{F1FB3EC2-D991-6368-A0A9-015C51112B84}"/>
              </a:ext>
            </a:extLst>
          </p:cNvPr>
          <p:cNvSpPr/>
          <p:nvPr/>
        </p:nvSpPr>
        <p:spPr>
          <a:xfrm>
            <a:off x="-224118" y="5961529"/>
            <a:ext cx="13025718" cy="10040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C5274C1A-73F7-6097-5F8D-E9BC97F793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354" y="275329"/>
            <a:ext cx="4459291" cy="6307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392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Dividenda">
  <a:themeElements>
    <a:clrScheme name="Anabell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C79BB"/>
      </a:accent1>
      <a:accent2>
        <a:srgbClr val="EB5D0B"/>
      </a:accent2>
      <a:accent3>
        <a:srgbClr val="D9E0EF"/>
      </a:accent3>
      <a:accent4>
        <a:srgbClr val="FFED00"/>
      </a:accent4>
      <a:accent5>
        <a:srgbClr val="A3B4D9"/>
      </a:accent5>
      <a:accent6>
        <a:srgbClr val="304574"/>
      </a:accent6>
      <a:hlink>
        <a:srgbClr val="5C79BB"/>
      </a:hlink>
      <a:folHlink>
        <a:srgbClr val="EB5D0B"/>
      </a:folHlink>
    </a:clrScheme>
    <a:fontScheme name="Anabell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e_anabell" id="{83CF6327-508A-48A8-9728-B47F3C8AC42F}" vid="{5BC2E46C-7CCE-44F8-A9D7-BB712ABCEF75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prezentace_anabell_sablona (6)</Template>
  <TotalTime>346</TotalTime>
  <Words>511</Words>
  <Application>Microsoft Office PowerPoint</Application>
  <PresentationFormat>Širokoúhlá obrazovka</PresentationFormat>
  <Paragraphs>74</Paragraphs>
  <Slides>10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5" baseType="lpstr">
      <vt:lpstr>Arial</vt:lpstr>
      <vt:lpstr>Calibri</vt:lpstr>
      <vt:lpstr>Verdana</vt:lpstr>
      <vt:lpstr>Wingdings 2</vt:lpstr>
      <vt:lpstr>Dividenda</vt:lpstr>
      <vt:lpstr>GATE KEEPING SAS CENTRA ANABELL</vt:lpstr>
      <vt:lpstr>NĚCO O SAS CENTRA ANABELL</vt:lpstr>
      <vt:lpstr>NÁŠ TÝM SAS</vt:lpstr>
      <vt:lpstr>Zásady A PRINCIPY služby</vt:lpstr>
      <vt:lpstr>Role SAS v systému péče o duševní zdraví </vt:lpstr>
      <vt:lpstr>SAS JAKO GATE KEEPER PRO DNP VELKÁ BÍTEŠ</vt:lpstr>
      <vt:lpstr>SAS JAKO GATE KEEPER PRO DNP VELKÁ BÍTEŠ</vt:lpstr>
      <vt:lpstr>Kazuistika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GATE KEEPING SAS CENTRA ANABELL</dc:title>
  <dc:creator>Eva Slezáková</dc:creator>
  <cp:lastModifiedBy>Eva Slezáková</cp:lastModifiedBy>
  <cp:revision>3</cp:revision>
  <dcterms:created xsi:type="dcterms:W3CDTF">2023-03-01T08:18:24Z</dcterms:created>
  <dcterms:modified xsi:type="dcterms:W3CDTF">2023-03-29T13:51:27Z</dcterms:modified>
</cp:coreProperties>
</file>